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3" autoAdjust="0"/>
    <p:restoredTop sz="85176" autoAdjust="0"/>
  </p:normalViewPr>
  <p:slideViewPr>
    <p:cSldViewPr>
      <p:cViewPr>
        <p:scale>
          <a:sx n="75" d="100"/>
          <a:sy n="75" d="100"/>
        </p:scale>
        <p:origin x="-1008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Sheet1!$B$10</c:f>
              <c:strCache>
                <c:ptCount val="1"/>
                <c:pt idx="0">
                  <c:v>Low</c:v>
                </c:pt>
              </c:strCache>
            </c:strRef>
          </c:tx>
          <c:cat>
            <c:strRef>
              <c:f>Sheet1!$D$1:$D$6</c:f>
              <c:strCache>
                <c:ptCount val="6"/>
                <c:pt idx="0">
                  <c:v>Management</c:v>
                </c:pt>
                <c:pt idx="1">
                  <c:v>Staff</c:v>
                </c:pt>
                <c:pt idx="2">
                  <c:v>Technical</c:v>
                </c:pt>
                <c:pt idx="3">
                  <c:v>Environmental</c:v>
                </c:pt>
                <c:pt idx="4">
                  <c:v>Cultural</c:v>
                </c:pt>
                <c:pt idx="5">
                  <c:v>Financial</c:v>
                </c:pt>
              </c:strCache>
            </c:strRef>
          </c:cat>
          <c:val>
            <c:numRef>
              <c:f>Sheet1!$A$1:$A$6</c:f>
              <c:numCache>
                <c:formatCode>General</c:formatCode>
                <c:ptCount val="6"/>
                <c:pt idx="0">
                  <c:v>7.7</c:v>
                </c:pt>
                <c:pt idx="1">
                  <c:v>15.4</c:v>
                </c:pt>
                <c:pt idx="2">
                  <c:v>0</c:v>
                </c:pt>
                <c:pt idx="3">
                  <c:v>8.3000000000000007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Sheet1!$B$11</c:f>
              <c:strCache>
                <c:ptCount val="1"/>
                <c:pt idx="0">
                  <c:v>Moderate</c:v>
                </c:pt>
              </c:strCache>
            </c:strRef>
          </c:tx>
          <c:cat>
            <c:strRef>
              <c:f>Sheet1!$D$1:$D$6</c:f>
              <c:strCache>
                <c:ptCount val="6"/>
                <c:pt idx="0">
                  <c:v>Management</c:v>
                </c:pt>
                <c:pt idx="1">
                  <c:v>Staff</c:v>
                </c:pt>
                <c:pt idx="2">
                  <c:v>Technical</c:v>
                </c:pt>
                <c:pt idx="3">
                  <c:v>Environmental</c:v>
                </c:pt>
                <c:pt idx="4">
                  <c:v>Cultural</c:v>
                </c:pt>
                <c:pt idx="5">
                  <c:v>Financial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60.5</c:v>
                </c:pt>
                <c:pt idx="1">
                  <c:v>69.2</c:v>
                </c:pt>
                <c:pt idx="2">
                  <c:v>75.099999999999994</c:v>
                </c:pt>
                <c:pt idx="3">
                  <c:v>75.099999999999994</c:v>
                </c:pt>
                <c:pt idx="4">
                  <c:v>75.099999999999994</c:v>
                </c:pt>
                <c:pt idx="5">
                  <c:v>83.3</c:v>
                </c:pt>
              </c:numCache>
            </c:numRef>
          </c:val>
        </c:ser>
        <c:ser>
          <c:idx val="2"/>
          <c:order val="2"/>
          <c:tx>
            <c:strRef>
              <c:f>Sheet1!$B$12</c:f>
              <c:strCache>
                <c:ptCount val="1"/>
                <c:pt idx="0">
                  <c:v>High</c:v>
                </c:pt>
              </c:strCache>
            </c:strRef>
          </c:tx>
          <c:cat>
            <c:strRef>
              <c:f>Sheet1!$D$1:$D$6</c:f>
              <c:strCache>
                <c:ptCount val="6"/>
                <c:pt idx="0">
                  <c:v>Management</c:v>
                </c:pt>
                <c:pt idx="1">
                  <c:v>Staff</c:v>
                </c:pt>
                <c:pt idx="2">
                  <c:v>Technical</c:v>
                </c:pt>
                <c:pt idx="3">
                  <c:v>Environmental</c:v>
                </c:pt>
                <c:pt idx="4">
                  <c:v>Cultural</c:v>
                </c:pt>
                <c:pt idx="5">
                  <c:v>Financial</c:v>
                </c:pt>
              </c:strCache>
            </c:strRef>
          </c:cat>
          <c:val>
            <c:numRef>
              <c:f>Sheet1!$C$1:$C$6</c:f>
              <c:numCache>
                <c:formatCode>General</c:formatCode>
                <c:ptCount val="6"/>
                <c:pt idx="0">
                  <c:v>31.8</c:v>
                </c:pt>
                <c:pt idx="1">
                  <c:v>15.4</c:v>
                </c:pt>
                <c:pt idx="2">
                  <c:v>24.9</c:v>
                </c:pt>
                <c:pt idx="3">
                  <c:v>16.600000000000001</c:v>
                </c:pt>
                <c:pt idx="4">
                  <c:v>24.9</c:v>
                </c:pt>
                <c:pt idx="5">
                  <c:v>16.7</c:v>
                </c:pt>
              </c:numCache>
            </c:numRef>
          </c:val>
        </c:ser>
        <c:dLbls>
          <c:showVal val="1"/>
        </c:dLbls>
        <c:gapWidth val="75"/>
        <c:axId val="53927936"/>
        <c:axId val="53929856"/>
      </c:barChart>
      <c:catAx>
        <c:axId val="539279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Level</a:t>
                </a:r>
              </a:p>
            </c:rich>
          </c:tx>
          <c:layout/>
        </c:title>
        <c:majorTickMark val="none"/>
        <c:tickLblPos val="nextTo"/>
        <c:crossAx val="53929856"/>
        <c:crosses val="autoZero"/>
        <c:auto val="1"/>
        <c:lblAlgn val="ctr"/>
        <c:lblOffset val="100"/>
      </c:catAx>
      <c:valAx>
        <c:axId val="5392985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3927936"/>
        <c:crosses val="autoZero"/>
        <c:crossBetween val="between"/>
      </c:valAx>
    </c:plotArea>
    <c:legend>
      <c:legendPos val="b"/>
      <c:legendEntry>
        <c:idx val="1"/>
        <c:txPr>
          <a:bodyPr/>
          <a:lstStyle/>
          <a:p>
            <a:pPr>
              <a:defRPr sz="2000"/>
            </a:pPr>
            <a:endParaRPr lang="en-US"/>
          </a:p>
        </c:txPr>
      </c:legendEntry>
      <c:layout>
        <c:manualLayout>
          <c:xMode val="edge"/>
          <c:yMode val="edge"/>
          <c:x val="0.1771981627296588"/>
          <c:y val="0.90521806649168868"/>
          <c:w val="0.62625843644544454"/>
          <c:h val="7.8115266841644812E-2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plotArea>
      <c:layout/>
      <c:barChart>
        <c:barDir val="col"/>
        <c:grouping val="clustered"/>
        <c:ser>
          <c:idx val="3"/>
          <c:order val="3"/>
          <c:tx>
            <c:strRef>
              <c:f>Sheet1!$F$1</c:f>
            </c:strRef>
          </c:tx>
          <c:cat>
            <c:multiLvlStrRef>
              <c:f>Sheet1!$D$1:$D$8</c:f>
            </c:multiLvlStrRef>
          </c:cat>
          <c:val>
            <c:numRef>
              <c:f>Sheet1!$A$1:$A$8</c:f>
            </c:numRef>
          </c:val>
        </c:ser>
        <c:ser>
          <c:idx val="4"/>
          <c:order val="4"/>
          <c:tx>
            <c:strRef>
              <c:f>Sheet1!$F$2</c:f>
            </c:strRef>
          </c:tx>
          <c:cat>
            <c:multiLvlStrRef>
              <c:f>Sheet1!$D$1:$D$8</c:f>
            </c:multiLvlStrRef>
          </c:cat>
          <c:val>
            <c:numRef>
              <c:f>Sheet1!$B$1:$B$8</c:f>
            </c:numRef>
          </c:val>
        </c:ser>
        <c:ser>
          <c:idx val="5"/>
          <c:order val="5"/>
          <c:tx>
            <c:strRef>
              <c:f>Sheet1!$F$3</c:f>
            </c:strRef>
          </c:tx>
          <c:cat>
            <c:multiLvlStrRef>
              <c:f>Sheet1!$D$1:$D$8</c:f>
            </c:multiLvlStrRef>
          </c:cat>
          <c:val>
            <c:numRef>
              <c:f>Sheet1!$C$1:$C$8</c:f>
            </c:numRef>
          </c:val>
        </c:ser>
        <c:ser>
          <c:idx val="0"/>
          <c:order val="0"/>
          <c:tx>
            <c:strRef>
              <c:f>Sheet1!$B$10</c:f>
              <c:strCache>
                <c:ptCount val="1"/>
                <c:pt idx="0">
                  <c:v>Low</c:v>
                </c:pt>
              </c:strCache>
            </c:strRef>
          </c:tx>
          <c:cat>
            <c:strRef>
              <c:f>Sheet1!$D$1:$D$6</c:f>
              <c:strCache>
                <c:ptCount val="6"/>
                <c:pt idx="0">
                  <c:v>Management</c:v>
                </c:pt>
                <c:pt idx="1">
                  <c:v>Staff</c:v>
                </c:pt>
                <c:pt idx="2">
                  <c:v>Technical</c:v>
                </c:pt>
                <c:pt idx="3">
                  <c:v>Environmental</c:v>
                </c:pt>
                <c:pt idx="4">
                  <c:v>Cultural</c:v>
                </c:pt>
                <c:pt idx="5">
                  <c:v>Financial</c:v>
                </c:pt>
              </c:strCache>
            </c:strRef>
          </c:cat>
          <c:val>
            <c:numRef>
              <c:f>Sheet1!$A$1:$A$6</c:f>
              <c:numCache>
                <c:formatCode>General</c:formatCode>
                <c:ptCount val="6"/>
                <c:pt idx="0">
                  <c:v>7.7</c:v>
                </c:pt>
                <c:pt idx="1">
                  <c:v>15.4</c:v>
                </c:pt>
                <c:pt idx="2">
                  <c:v>0</c:v>
                </c:pt>
                <c:pt idx="3">
                  <c:v>8.3000000000000007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Sheet1!$B$11</c:f>
              <c:strCache>
                <c:ptCount val="1"/>
                <c:pt idx="0">
                  <c:v>Moderate</c:v>
                </c:pt>
              </c:strCache>
            </c:strRef>
          </c:tx>
          <c:cat>
            <c:strRef>
              <c:f>Sheet1!$D$1:$D$6</c:f>
              <c:strCache>
                <c:ptCount val="6"/>
                <c:pt idx="0">
                  <c:v>Management</c:v>
                </c:pt>
                <c:pt idx="1">
                  <c:v>Staff</c:v>
                </c:pt>
                <c:pt idx="2">
                  <c:v>Technical</c:v>
                </c:pt>
                <c:pt idx="3">
                  <c:v>Environmental</c:v>
                </c:pt>
                <c:pt idx="4">
                  <c:v>Cultural</c:v>
                </c:pt>
                <c:pt idx="5">
                  <c:v>Financial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60.5</c:v>
                </c:pt>
                <c:pt idx="1">
                  <c:v>69.2</c:v>
                </c:pt>
                <c:pt idx="2">
                  <c:v>75.099999999999994</c:v>
                </c:pt>
                <c:pt idx="3">
                  <c:v>75.099999999999994</c:v>
                </c:pt>
                <c:pt idx="4">
                  <c:v>75.099999999999994</c:v>
                </c:pt>
                <c:pt idx="5">
                  <c:v>83.3</c:v>
                </c:pt>
              </c:numCache>
            </c:numRef>
          </c:val>
        </c:ser>
        <c:ser>
          <c:idx val="2"/>
          <c:order val="2"/>
          <c:tx>
            <c:strRef>
              <c:f>Sheet1!$B$12</c:f>
              <c:strCache>
                <c:ptCount val="1"/>
                <c:pt idx="0">
                  <c:v>High</c:v>
                </c:pt>
              </c:strCache>
            </c:strRef>
          </c:tx>
          <c:cat>
            <c:strRef>
              <c:f>Sheet1!$D$1:$D$6</c:f>
              <c:strCache>
                <c:ptCount val="6"/>
                <c:pt idx="0">
                  <c:v>Management</c:v>
                </c:pt>
                <c:pt idx="1">
                  <c:v>Staff</c:v>
                </c:pt>
                <c:pt idx="2">
                  <c:v>Technical</c:v>
                </c:pt>
                <c:pt idx="3">
                  <c:v>Environmental</c:v>
                </c:pt>
                <c:pt idx="4">
                  <c:v>Cultural</c:v>
                </c:pt>
                <c:pt idx="5">
                  <c:v>Financial</c:v>
                </c:pt>
              </c:strCache>
            </c:strRef>
          </c:cat>
          <c:val>
            <c:numRef>
              <c:f>Sheet1!$C$1:$C$6</c:f>
              <c:numCache>
                <c:formatCode>General</c:formatCode>
                <c:ptCount val="6"/>
                <c:pt idx="0">
                  <c:v>31.8</c:v>
                </c:pt>
                <c:pt idx="1">
                  <c:v>15.4</c:v>
                </c:pt>
                <c:pt idx="2">
                  <c:v>24.9</c:v>
                </c:pt>
                <c:pt idx="3">
                  <c:v>16.600000000000001</c:v>
                </c:pt>
                <c:pt idx="4">
                  <c:v>24.9</c:v>
                </c:pt>
                <c:pt idx="5">
                  <c:v>16.7</c:v>
                </c:pt>
              </c:numCache>
            </c:numRef>
          </c:val>
        </c:ser>
        <c:dLbls>
          <c:showVal val="1"/>
        </c:dLbls>
        <c:gapWidth val="75"/>
        <c:axId val="54277248"/>
        <c:axId val="54279168"/>
      </c:barChart>
      <c:catAx>
        <c:axId val="542772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Level</a:t>
                </a:r>
              </a:p>
            </c:rich>
          </c:tx>
          <c:layout/>
        </c:title>
        <c:majorTickMark val="none"/>
        <c:tickLblPos val="nextTo"/>
        <c:crossAx val="54279168"/>
        <c:crosses val="autoZero"/>
        <c:auto val="1"/>
        <c:lblAlgn val="ctr"/>
        <c:lblOffset val="100"/>
      </c:catAx>
      <c:valAx>
        <c:axId val="5427916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42772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771981627296588"/>
          <c:y val="0.90521806649168868"/>
          <c:w val="0.62625843644544499"/>
          <c:h val="7.811526684164484E-2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Sheet1!$E$1</c:f>
              <c:strCache>
                <c:ptCount val="1"/>
                <c:pt idx="0">
                  <c:v>Low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Sheet1!$D$1:$D$6</c:f>
              <c:strCache>
                <c:ptCount val="6"/>
                <c:pt idx="0">
                  <c:v>Learner</c:v>
                </c:pt>
                <c:pt idx="1">
                  <c:v>Content</c:v>
                </c:pt>
                <c:pt idx="2">
                  <c:v>Technical</c:v>
                </c:pt>
                <c:pt idx="3">
                  <c:v>Governmental</c:v>
                </c:pt>
                <c:pt idx="4">
                  <c:v>Cultural</c:v>
                </c:pt>
                <c:pt idx="5">
                  <c:v>Financial</c:v>
                </c:pt>
              </c:strCache>
            </c:strRef>
          </c:cat>
          <c:val>
            <c:numRef>
              <c:f>Sheet1!$A$1:$A$6</c:f>
              <c:numCache>
                <c:formatCode>General</c:formatCode>
                <c:ptCount val="6"/>
                <c:pt idx="0">
                  <c:v>6.1</c:v>
                </c:pt>
                <c:pt idx="1">
                  <c:v>13.9</c:v>
                </c:pt>
                <c:pt idx="2">
                  <c:v>25</c:v>
                </c:pt>
                <c:pt idx="3">
                  <c:v>19.5</c:v>
                </c:pt>
                <c:pt idx="4">
                  <c:v>15.6</c:v>
                </c:pt>
                <c:pt idx="5">
                  <c:v>10.200000000000001</c:v>
                </c:pt>
              </c:numCache>
            </c:numRef>
          </c:val>
        </c:ser>
        <c:ser>
          <c:idx val="1"/>
          <c:order val="1"/>
          <c:tx>
            <c:strRef>
              <c:f>Sheet1!$E$2</c:f>
              <c:strCache>
                <c:ptCount val="1"/>
                <c:pt idx="0">
                  <c:v>Moderate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Sheet1!$D$1:$D$6</c:f>
              <c:strCache>
                <c:ptCount val="6"/>
                <c:pt idx="0">
                  <c:v>Learner</c:v>
                </c:pt>
                <c:pt idx="1">
                  <c:v>Content</c:v>
                </c:pt>
                <c:pt idx="2">
                  <c:v>Technical</c:v>
                </c:pt>
                <c:pt idx="3">
                  <c:v>Governmental</c:v>
                </c:pt>
                <c:pt idx="4">
                  <c:v>Cultural</c:v>
                </c:pt>
                <c:pt idx="5">
                  <c:v>Financial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57.3</c:v>
                </c:pt>
                <c:pt idx="1">
                  <c:v>62</c:v>
                </c:pt>
                <c:pt idx="2">
                  <c:v>56.6</c:v>
                </c:pt>
                <c:pt idx="3">
                  <c:v>67.5</c:v>
                </c:pt>
                <c:pt idx="4">
                  <c:v>63.4</c:v>
                </c:pt>
                <c:pt idx="5">
                  <c:v>32.800000000000004</c:v>
                </c:pt>
              </c:numCache>
            </c:numRef>
          </c:val>
        </c:ser>
        <c:ser>
          <c:idx val="2"/>
          <c:order val="2"/>
          <c:tx>
            <c:strRef>
              <c:f>Sheet1!$E$3</c:f>
              <c:strCache>
                <c:ptCount val="1"/>
                <c:pt idx="0">
                  <c:v>High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Sheet1!$D$1:$D$6</c:f>
              <c:strCache>
                <c:ptCount val="6"/>
                <c:pt idx="0">
                  <c:v>Learner</c:v>
                </c:pt>
                <c:pt idx="1">
                  <c:v>Content</c:v>
                </c:pt>
                <c:pt idx="2">
                  <c:v>Technical</c:v>
                </c:pt>
                <c:pt idx="3">
                  <c:v>Governmental</c:v>
                </c:pt>
                <c:pt idx="4">
                  <c:v>Cultural</c:v>
                </c:pt>
                <c:pt idx="5">
                  <c:v>Financial</c:v>
                </c:pt>
              </c:strCache>
            </c:strRef>
          </c:cat>
          <c:val>
            <c:numRef>
              <c:f>Sheet1!$C$1:$C$6</c:f>
              <c:numCache>
                <c:formatCode>General</c:formatCode>
                <c:ptCount val="6"/>
                <c:pt idx="0">
                  <c:v>36.6</c:v>
                </c:pt>
                <c:pt idx="1">
                  <c:v>24.1</c:v>
                </c:pt>
                <c:pt idx="2">
                  <c:v>18.399999999999999</c:v>
                </c:pt>
                <c:pt idx="3">
                  <c:v>13</c:v>
                </c:pt>
                <c:pt idx="4">
                  <c:v>21</c:v>
                </c:pt>
                <c:pt idx="5">
                  <c:v>57</c:v>
                </c:pt>
              </c:numCache>
            </c:numRef>
          </c:val>
        </c:ser>
        <c:dLbls>
          <c:showVal val="1"/>
        </c:dLbls>
        <c:gapWidth val="75"/>
        <c:axId val="54400512"/>
        <c:axId val="54402432"/>
      </c:barChart>
      <c:catAx>
        <c:axId val="544005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Level</a:t>
                </a:r>
              </a:p>
            </c:rich>
          </c:tx>
          <c:layout/>
        </c:title>
        <c:majorTickMark val="none"/>
        <c:tickLblPos val="nextTo"/>
        <c:crossAx val="54402432"/>
        <c:crosses val="autoZero"/>
        <c:auto val="1"/>
        <c:lblAlgn val="ctr"/>
        <c:lblOffset val="100"/>
      </c:catAx>
      <c:valAx>
        <c:axId val="5440243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4400512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2000"/>
            </a:pPr>
            <a:endParaRPr lang="en-US"/>
          </a:p>
        </c:txPr>
      </c:legendEntry>
      <c:layout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Sheet1!$B$14</c:f>
              <c:strCache>
                <c:ptCount val="1"/>
                <c:pt idx="0">
                  <c:v>Policy Maker</c:v>
                </c:pt>
              </c:strCache>
            </c:strRef>
          </c:tx>
          <c:cat>
            <c:strRef>
              <c:f>Sheet1!$D$1:$D$8</c:f>
              <c:strCache>
                <c:ptCount val="8"/>
                <c:pt idx="0">
                  <c:v>Learner</c:v>
                </c:pt>
                <c:pt idx="1">
                  <c:v>Management</c:v>
                </c:pt>
                <c:pt idx="2">
                  <c:v>Staff</c:v>
                </c:pt>
                <c:pt idx="3">
                  <c:v>Content</c:v>
                </c:pt>
                <c:pt idx="4">
                  <c:v>Technical</c:v>
                </c:pt>
                <c:pt idx="5">
                  <c:v>Environmental</c:v>
                </c:pt>
                <c:pt idx="6">
                  <c:v>Cultural</c:v>
                </c:pt>
                <c:pt idx="7">
                  <c:v>Financial</c:v>
                </c:pt>
              </c:strCache>
            </c:strRef>
          </c:cat>
          <c:val>
            <c:numRef>
              <c:f>Sheet1!$A$1:$A$8</c:f>
              <c:numCache>
                <c:formatCode>General</c:formatCode>
                <c:ptCount val="8"/>
                <c:pt idx="0">
                  <c:v>0</c:v>
                </c:pt>
                <c:pt idx="1">
                  <c:v>5.92</c:v>
                </c:pt>
                <c:pt idx="2">
                  <c:v>5.38</c:v>
                </c:pt>
                <c:pt idx="3">
                  <c:v>0</c:v>
                </c:pt>
                <c:pt idx="4">
                  <c:v>6.67</c:v>
                </c:pt>
                <c:pt idx="5">
                  <c:v>5.5</c:v>
                </c:pt>
                <c:pt idx="6">
                  <c:v>6</c:v>
                </c:pt>
                <c:pt idx="7">
                  <c:v>5.83</c:v>
                </c:pt>
              </c:numCache>
            </c:numRef>
          </c:val>
        </c:ser>
        <c:ser>
          <c:idx val="1"/>
          <c:order val="1"/>
          <c:tx>
            <c:strRef>
              <c:f>Sheet1!$B$15</c:f>
              <c:strCache>
                <c:ptCount val="1"/>
                <c:pt idx="0">
                  <c:v>Enabler</c:v>
                </c:pt>
              </c:strCache>
            </c:strRef>
          </c:tx>
          <c:cat>
            <c:strRef>
              <c:f>Sheet1!$D$1:$D$8</c:f>
              <c:strCache>
                <c:ptCount val="8"/>
                <c:pt idx="0">
                  <c:v>Learner</c:v>
                </c:pt>
                <c:pt idx="1">
                  <c:v>Management</c:v>
                </c:pt>
                <c:pt idx="2">
                  <c:v>Staff</c:v>
                </c:pt>
                <c:pt idx="3">
                  <c:v>Content</c:v>
                </c:pt>
                <c:pt idx="4">
                  <c:v>Technical</c:v>
                </c:pt>
                <c:pt idx="5">
                  <c:v>Environmental</c:v>
                </c:pt>
                <c:pt idx="6">
                  <c:v>Cultural</c:v>
                </c:pt>
                <c:pt idx="7">
                  <c:v>Financial</c:v>
                </c:pt>
              </c:strCache>
            </c:strRef>
          </c:cat>
          <c:val>
            <c:numRef>
              <c:f>Sheet1!$B$1:$B$8</c:f>
              <c:numCache>
                <c:formatCode>General</c:formatCode>
                <c:ptCount val="8"/>
                <c:pt idx="0">
                  <c:v>6.02</c:v>
                </c:pt>
                <c:pt idx="1">
                  <c:v>4.8899999999999997</c:v>
                </c:pt>
                <c:pt idx="2">
                  <c:v>4.5999999999999996</c:v>
                </c:pt>
                <c:pt idx="3">
                  <c:v>5.33</c:v>
                </c:pt>
                <c:pt idx="4">
                  <c:v>4.84</c:v>
                </c:pt>
                <c:pt idx="5">
                  <c:v>4.74</c:v>
                </c:pt>
                <c:pt idx="6">
                  <c:v>5.6899999999999986</c:v>
                </c:pt>
                <c:pt idx="7">
                  <c:v>6.2700000000000014</c:v>
                </c:pt>
              </c:numCache>
            </c:numRef>
          </c:val>
        </c:ser>
        <c:ser>
          <c:idx val="2"/>
          <c:order val="2"/>
          <c:tx>
            <c:strRef>
              <c:f>Sheet1!$B$16</c:f>
              <c:strCache>
                <c:ptCount val="1"/>
                <c:pt idx="0">
                  <c:v>Receiver</c:v>
                </c:pt>
              </c:strCache>
            </c:strRef>
          </c:tx>
          <c:cat>
            <c:strRef>
              <c:f>Sheet1!$D$1:$D$8</c:f>
              <c:strCache>
                <c:ptCount val="8"/>
                <c:pt idx="0">
                  <c:v>Learner</c:v>
                </c:pt>
                <c:pt idx="1">
                  <c:v>Management</c:v>
                </c:pt>
                <c:pt idx="2">
                  <c:v>Staff</c:v>
                </c:pt>
                <c:pt idx="3">
                  <c:v>Content</c:v>
                </c:pt>
                <c:pt idx="4">
                  <c:v>Technical</c:v>
                </c:pt>
                <c:pt idx="5">
                  <c:v>Environmental</c:v>
                </c:pt>
                <c:pt idx="6">
                  <c:v>Cultural</c:v>
                </c:pt>
                <c:pt idx="7">
                  <c:v>Financial</c:v>
                </c:pt>
              </c:strCache>
            </c:strRef>
          </c:cat>
          <c:val>
            <c:numRef>
              <c:f>Sheet1!$C$1:$C$8</c:f>
              <c:numCache>
                <c:formatCode>General</c:formatCode>
                <c:ptCount val="8"/>
                <c:pt idx="0">
                  <c:v>6.73</c:v>
                </c:pt>
                <c:pt idx="1">
                  <c:v>0</c:v>
                </c:pt>
                <c:pt idx="2">
                  <c:v>0</c:v>
                </c:pt>
                <c:pt idx="3">
                  <c:v>5.95</c:v>
                </c:pt>
                <c:pt idx="4">
                  <c:v>5.29</c:v>
                </c:pt>
                <c:pt idx="5">
                  <c:v>5.1899999999999986</c:v>
                </c:pt>
                <c:pt idx="6">
                  <c:v>5.73</c:v>
                </c:pt>
                <c:pt idx="7">
                  <c:v>7.46</c:v>
                </c:pt>
              </c:numCache>
            </c:numRef>
          </c:val>
        </c:ser>
        <c:axId val="54609792"/>
        <c:axId val="54616064"/>
      </c:barChart>
      <c:catAx>
        <c:axId val="546097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Area</a:t>
                </a:r>
                <a:r>
                  <a:rPr lang="en-US" sz="1400" baseline="0"/>
                  <a:t> of Readiness</a:t>
                </a:r>
                <a:endParaRPr lang="en-US" sz="1400"/>
              </a:p>
            </c:rich>
          </c:tx>
          <c:layout/>
        </c:title>
        <c:tickLblPos val="nextTo"/>
        <c:crossAx val="54616064"/>
        <c:crosses val="autoZero"/>
        <c:auto val="1"/>
        <c:lblAlgn val="ctr"/>
        <c:lblOffset val="100"/>
      </c:catAx>
      <c:valAx>
        <c:axId val="5461606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Group</a:t>
                </a:r>
                <a:r>
                  <a:rPr lang="en-US" sz="1200" baseline="0"/>
                  <a:t> of Respondetns</a:t>
                </a:r>
                <a:endParaRPr lang="en-US" sz="1200"/>
              </a:p>
            </c:rich>
          </c:tx>
          <c:layout/>
        </c:title>
        <c:numFmt formatCode="General" sourceLinked="1"/>
        <c:tickLblPos val="nextTo"/>
        <c:crossAx val="546097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spPr>
    <a:ln>
      <a:noFill/>
    </a:ln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0.28571</cdr:x>
      <cdr:y>0.9</cdr:y>
    </cdr:from>
    <cdr:to>
      <cdr:x>0.82143</cdr:x>
      <cdr:y>0.98333</cdr:y>
    </cdr:to>
    <cdr:grpSp>
      <cdr:nvGrpSpPr>
        <cdr:cNvPr id="5" name="Group 4"/>
        <cdr:cNvGrpSpPr/>
      </cdr:nvGrpSpPr>
      <cdr:grpSpPr>
        <a:xfrm xmlns:a="http://schemas.openxmlformats.org/drawingml/2006/main">
          <a:off x="2438363" y="4114800"/>
          <a:ext cx="4572049" cy="380985"/>
          <a:chOff x="2438400" y="4114800"/>
          <a:chExt cx="4572000" cy="381000"/>
        </a:xfrm>
      </cdr:grpSpPr>
      <cdr:sp macro="" textlink="">
        <cdr:nvSpPr>
          <cdr:cNvPr id="2" name="TextBox 1"/>
          <cdr:cNvSpPr txBox="1"/>
        </cdr:nvSpPr>
        <cdr:spPr>
          <a:xfrm xmlns:a="http://schemas.openxmlformats.org/drawingml/2006/main">
            <a:off x="2438400" y="4114800"/>
            <a:ext cx="685800" cy="304800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bg1"/>
          </a:solidFill>
        </cdr:spPr>
        <cdr:txBody>
          <a:bodyPr xmlns:a="http://schemas.openxmlformats.org/drawingml/2006/main" vertOverflow="clip" wrap="square" rtlCol="0"/>
          <a:lstStyle xmlns:a="http://schemas.openxmlformats.org/drawingml/2006/main"/>
          <a:p xmlns:a="http://schemas.openxmlformats.org/drawingml/2006/main">
            <a:r>
              <a:rPr lang="en-US" sz="1400" smtClean="0"/>
              <a:t>Thấp</a:t>
            </a:r>
            <a:endParaRPr lang="en-US" sz="1400"/>
          </a:p>
        </cdr:txBody>
      </cdr:sp>
      <cdr:sp macro="" textlink="">
        <cdr:nvSpPr>
          <cdr:cNvPr id="3" name="TextBox 2"/>
          <cdr:cNvSpPr txBox="1"/>
        </cdr:nvSpPr>
        <cdr:spPr>
          <a:xfrm xmlns:a="http://schemas.openxmlformats.org/drawingml/2006/main">
            <a:off x="3733800" y="4114800"/>
            <a:ext cx="1295400" cy="381000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bg1"/>
          </a:solidFill>
        </cdr:spPr>
        <cdr:txBody>
          <a:bodyPr xmlns:a="http://schemas.openxmlformats.org/drawingml/2006/main" vertOverflow="clip" wrap="square" rtlCol="0"/>
          <a:lstStyle xmlns:a="http://schemas.openxmlformats.org/drawingml/2006/main"/>
          <a:p xmlns:a="http://schemas.openxmlformats.org/drawingml/2006/main">
            <a:r>
              <a:rPr lang="en-US" sz="1400" smtClean="0"/>
              <a:t>Trung </a:t>
            </a:r>
            <a:r>
              <a:rPr lang="en-US" sz="1400" smtClean="0"/>
              <a:t>bình</a:t>
            </a:r>
            <a:endParaRPr lang="en-US" sz="1400"/>
          </a:p>
        </cdr:txBody>
      </cdr:sp>
      <cdr:sp macro="" textlink="">
        <cdr:nvSpPr>
          <cdr:cNvPr id="4" name="TextBox 3"/>
          <cdr:cNvSpPr txBox="1"/>
        </cdr:nvSpPr>
        <cdr:spPr>
          <a:xfrm xmlns:a="http://schemas.openxmlformats.org/drawingml/2006/main">
            <a:off x="5715000" y="4114800"/>
            <a:ext cx="1295400" cy="381000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bg1"/>
          </a:solidFill>
        </cdr:spPr>
        <cdr:txBody>
          <a:bodyPr xmlns:a="http://schemas.openxmlformats.org/drawingml/2006/main" vertOverflow="clip" wrap="square" rtlCol="0"/>
          <a:lstStyle xmlns:a="http://schemas.openxmlformats.org/drawingml/2006/main"/>
          <a:p xmlns:a="http://schemas.openxmlformats.org/drawingml/2006/main">
            <a:r>
              <a:rPr lang="en-US" sz="1400" smtClean="0"/>
              <a:t>Cao</a:t>
            </a:r>
            <a:endParaRPr lang="en-US" sz="1400"/>
          </a:p>
        </cdr:txBody>
      </cdr:sp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0.83186</cdr:x>
      <cdr:y>0.38333</cdr:y>
    </cdr:from>
    <cdr:to>
      <cdr:x>0.99115</cdr:x>
      <cdr:y>0.46667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62800" y="1752600"/>
          <a:ext cx="13716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smtClean="0"/>
            <a:t>Hoạch định chính sách</a:t>
          </a:r>
          <a:endParaRPr lang="en-US" sz="1100"/>
        </a:p>
      </cdr:txBody>
    </cdr:sp>
  </cdr:relSizeAnchor>
  <cdr:relSizeAnchor xmlns:cdr="http://schemas.openxmlformats.org/drawingml/2006/chartDrawing">
    <cdr:from>
      <cdr:x>0.83186</cdr:x>
      <cdr:y>0.45</cdr:y>
    </cdr:from>
    <cdr:to>
      <cdr:x>0.99115</cdr:x>
      <cdr:y>0.53333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162800" y="2057400"/>
          <a:ext cx="13716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mtClean="0"/>
            <a:t>người thực hiện </a:t>
          </a:r>
          <a:endParaRPr lang="en-US" sz="1100"/>
        </a:p>
      </cdr:txBody>
    </cdr:sp>
  </cdr:relSizeAnchor>
  <cdr:relSizeAnchor xmlns:cdr="http://schemas.openxmlformats.org/drawingml/2006/chartDrawing">
    <cdr:from>
      <cdr:x>0.83186</cdr:x>
      <cdr:y>0.53333</cdr:y>
    </cdr:from>
    <cdr:to>
      <cdr:x>0.99115</cdr:x>
      <cdr:y>0.61667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162800" y="2438400"/>
          <a:ext cx="13716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mtClean="0"/>
            <a:t>người tiếp nhận</a:t>
          </a:r>
          <a:endParaRPr lang="en-US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0EE56-5080-46BE-9A3D-2DB74768DCE0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DDAB0-3717-4048-8507-3F3066535A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0" lang="en-US" sz="1200" b="0" i="0" u="none" strike="noStrike" cap="none" normalizeH="0" baseline="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DDAB0-3717-4048-8507-3F3066535AB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DDAB0-3717-4048-8507-3F3066535AB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DDAB0-3717-4048-8507-3F3066535AB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DDAB0-3717-4048-8507-3F3066535AB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DDAB0-3717-4048-8507-3F3066535AB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dirty="0" smtClean="0"/>
              <a:t>Mức độ sẵn sàng tổng thể giữa </a:t>
            </a:r>
            <a:r>
              <a:rPr lang="en-US" dirty="0" err="1" smtClean="0"/>
              <a:t>những</a:t>
            </a:r>
            <a:r>
              <a:rPr lang="vi-VN" dirty="0" smtClean="0"/>
              <a:t> </a:t>
            </a:r>
            <a:r>
              <a:rPr lang="en-US" dirty="0" err="1" smtClean="0"/>
              <a:t>người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thực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hiện</a:t>
            </a:r>
            <a:r>
              <a:rPr lang="en-US" baseline="0" dirty="0" smtClean="0"/>
              <a:t>/ </a:t>
            </a:r>
            <a:r>
              <a:rPr lang="en-US" baseline="0" dirty="0" err="1" smtClean="0"/>
              <a:t>giảng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viên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DDAB0-3717-4048-8507-3F3066535AB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DDAB0-3717-4048-8507-3F3066535AB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dirty="0" smtClean="0"/>
              <a:t>Mức độ sẵn sàng tổng thể giữa </a:t>
            </a:r>
            <a:r>
              <a:rPr lang="en-US" dirty="0" err="1" smtClean="0"/>
              <a:t>những</a:t>
            </a:r>
            <a:r>
              <a:rPr lang="vi-VN" dirty="0" smtClean="0"/>
              <a:t> </a:t>
            </a:r>
            <a:r>
              <a:rPr lang="en-US" dirty="0" err="1" smtClean="0"/>
              <a:t>người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tiếp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nhận</a:t>
            </a:r>
            <a:r>
              <a:rPr lang="en-US" baseline="0" dirty="0" smtClean="0"/>
              <a:t>/ </a:t>
            </a:r>
            <a:r>
              <a:rPr lang="en-US" baseline="0" dirty="0" err="1" smtClean="0"/>
              <a:t>học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viên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DDAB0-3717-4048-8507-3F3066535AB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Ý </a:t>
            </a:r>
            <a:r>
              <a:rPr lang="en-US" baseline="0" dirty="0" err="1" smtClean="0"/>
              <a:t>nghĩa</a:t>
            </a:r>
            <a:r>
              <a:rPr lang="en-US" baseline="0" dirty="0" smtClean="0"/>
              <a:t> đ</a:t>
            </a:r>
            <a:r>
              <a:rPr lang="vi-VN" dirty="0" smtClean="0"/>
              <a:t>iểm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của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việc</a:t>
            </a:r>
            <a:r>
              <a:rPr lang="en-US" baseline="0" dirty="0" smtClean="0"/>
              <a:t> </a:t>
            </a:r>
            <a:r>
              <a:rPr lang="vi-VN" dirty="0" smtClean="0"/>
              <a:t>sẵn sàng tổng thể giữa các </a:t>
            </a:r>
            <a:r>
              <a:rPr lang="en-US" dirty="0" err="1" smtClean="0"/>
              <a:t>nhà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hoạch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định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chính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sách</a:t>
            </a:r>
            <a:r>
              <a:rPr lang="en-US" baseline="0" dirty="0" smtClean="0"/>
              <a:t>/ </a:t>
            </a:r>
            <a:r>
              <a:rPr lang="en-US" baseline="0" dirty="0" err="1" smtClean="0"/>
              <a:t>người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năng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lực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người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tiếp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nhận</a:t>
            </a:r>
            <a:r>
              <a:rPr lang="en-US" baseline="0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baseline="0" dirty="0" smtClean="0"/>
              <a:t> </a:t>
            </a:r>
            <a:r>
              <a:rPr lang="en-US" baseline="0" dirty="0" err="1" smtClean="0"/>
              <a:t>Lĩnh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vực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sẵn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sàng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người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học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quản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lý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nhân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viên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nội</a:t>
            </a:r>
            <a:r>
              <a:rPr lang="en-US" baseline="0" dirty="0" smtClean="0"/>
              <a:t> dung, </a:t>
            </a:r>
            <a:r>
              <a:rPr lang="en-US" baseline="0" dirty="0" err="1" smtClean="0"/>
              <a:t>kỹ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thuật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môi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trường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văn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hóa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tài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chính</a:t>
            </a:r>
            <a:r>
              <a:rPr lang="en-US" baseline="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US" baseline="0" dirty="0" smtClean="0"/>
              <a:t> </a:t>
            </a:r>
            <a:r>
              <a:rPr lang="en-US" baseline="0" dirty="0" err="1" smtClean="0"/>
              <a:t>Nhà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hoạch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định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chính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sách</a:t>
            </a:r>
            <a:endParaRPr lang="en-US" baseline="0" dirty="0" smtClean="0"/>
          </a:p>
          <a:p>
            <a:pPr>
              <a:buFont typeface="Wingdings" pitchFamily="2" charset="2"/>
              <a:buChar char="§"/>
            </a:pPr>
            <a:r>
              <a:rPr lang="en-US" baseline="0" dirty="0" smtClean="0"/>
              <a:t> </a:t>
            </a:r>
            <a:r>
              <a:rPr lang="en-US" baseline="0" dirty="0" err="1" smtClean="0"/>
              <a:t>Người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thực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hiện</a:t>
            </a:r>
            <a:endParaRPr lang="en-US" baseline="0" dirty="0" smtClean="0"/>
          </a:p>
          <a:p>
            <a:pPr>
              <a:buFont typeface="Wingdings" pitchFamily="2" charset="2"/>
              <a:buChar char="§"/>
            </a:pPr>
            <a:r>
              <a:rPr lang="en-US" baseline="0" dirty="0" err="1" smtClean="0"/>
              <a:t>Người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tiếp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nhận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DDAB0-3717-4048-8507-3F3066535AB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Những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hoạch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định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người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cấp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người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thực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hiện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người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tiếp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nhận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DDAB0-3717-4048-8507-3F3066535AB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DDAB0-3717-4048-8507-3F3066535AB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DDAB0-3717-4048-8507-3F3066535AB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CAM 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DDAB0-3717-4048-8507-3F3066535AB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DDAB0-3717-4048-8507-3F3066535AB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vi-VN" smtClean="0"/>
              <a:t/>
            </a:r>
            <a:br>
              <a:rPr lang="vi-VN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DDAB0-3717-4048-8507-3F3066535AB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 typeface="Wingdings" pitchFamily="2" charset="2"/>
              <a:buNone/>
            </a:pPr>
            <a:endParaRPr lang="en-US" dirty="0" smtClean="0"/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DDAB0-3717-4048-8507-3F3066535AB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DDAB0-3717-4048-8507-3F3066535AB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DDAB0-3717-4048-8507-3F3066535AB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DDAB0-3717-4048-8507-3F3066535AB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DDAB0-3717-4048-8507-3F3066535AB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5131-DE64-4532-8CDF-07DBEB12E39D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35C47C3-841B-49A4-AFE3-337466AA6B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5131-DE64-4532-8CDF-07DBEB12E39D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47C3-841B-49A4-AFE3-337466AA6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5131-DE64-4532-8CDF-07DBEB12E39D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47C3-841B-49A4-AFE3-337466AA6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5131-DE64-4532-8CDF-07DBEB12E39D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47C3-841B-49A4-AFE3-337466AA6B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5131-DE64-4532-8CDF-07DBEB12E39D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5C47C3-841B-49A4-AFE3-337466AA6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5131-DE64-4532-8CDF-07DBEB12E39D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47C3-841B-49A4-AFE3-337466AA6B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5131-DE64-4532-8CDF-07DBEB12E39D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47C3-841B-49A4-AFE3-337466AA6B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5131-DE64-4532-8CDF-07DBEB12E39D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47C3-841B-49A4-AFE3-337466AA6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5131-DE64-4532-8CDF-07DBEB12E39D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47C3-841B-49A4-AFE3-337466AA6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5131-DE64-4532-8CDF-07DBEB12E39D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47C3-841B-49A4-AFE3-337466AA6B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5131-DE64-4532-8CDF-07DBEB12E39D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5C47C3-841B-49A4-AFE3-337466AA6B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095131-DE64-4532-8CDF-07DBEB12E39D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35C47C3-841B-49A4-AFE3-337466AA6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Việc sẵn sàng tham gia học </a:t>
            </a:r>
            <a:r>
              <a:rPr lang="en-US" b="1" smtClean="0">
                <a:solidFill>
                  <a:schemeClr val="tx1"/>
                </a:solidFill>
              </a:rPr>
              <a:t>tập </a:t>
            </a:r>
            <a:r>
              <a:rPr lang="en-US" b="1" smtClean="0">
                <a:solidFill>
                  <a:schemeClr val="tx1"/>
                </a:solidFill>
              </a:rPr>
              <a:t>qua mạng </a:t>
            </a:r>
            <a:r>
              <a:rPr lang="en-US" b="1" dirty="0" smtClean="0">
                <a:solidFill>
                  <a:schemeClr val="tx1"/>
                </a:solidFill>
              </a:rPr>
              <a:t>và nghiên cứu phân tích nhu cầu học tập tại Việt Nam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e-learning_display_im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191000"/>
            <a:ext cx="9144000" cy="2667000"/>
          </a:xfrm>
          <a:prstGeom prst="rect">
            <a:avLst/>
          </a:prstGeom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2682895"/>
            <a:ext cx="8804534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Rozinah</a:t>
            </a:r>
            <a:r>
              <a:rPr kumimoji="0" lang="en-US" sz="4800" b="0" i="0" u="none" strike="noStrike" cap="none" normalizeH="0" baseline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Jamaludin</a:t>
            </a:r>
            <a:r>
              <a:rPr kumimoji="0" lang="en-US" sz="4800" b="0" i="0" u="none" strike="noStrike" cap="none" normalizeH="0" baseline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&amp;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Mohammad </a:t>
            </a:r>
            <a:r>
              <a:rPr kumimoji="0" lang="en-US" sz="4400" b="0" i="0" u="none" strike="noStrike" cap="none" normalizeH="0" baseline="0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Iranmanesh</a:t>
            </a:r>
            <a:endParaRPr kumimoji="0" lang="en-US" sz="4400" b="0" i="0" u="none" strike="noStrike" cap="none" normalizeH="0" baseline="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304800"/>
            <a:ext cx="7772400" cy="1143000"/>
          </a:xfrm>
        </p:spPr>
        <p:txBody>
          <a:bodyPr>
            <a:normAutofit/>
          </a:bodyPr>
          <a:lstStyle/>
          <a:p>
            <a:r>
              <a:rPr lang="en-US" smtClean="0"/>
              <a:t>Thống kê người tiếp nhận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907920"/>
          <a:ext cx="8686800" cy="564528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5871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70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Người</a:t>
                      </a:r>
                      <a:r>
                        <a:rPr lang="en-US" sz="1700" baseline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 tiếp nhận</a:t>
                      </a:r>
                      <a:endParaRPr lang="en-US" sz="17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Mô</a:t>
                      </a:r>
                      <a:r>
                        <a:rPr lang="en-US" sz="1700" baseline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 tả</a:t>
                      </a:r>
                      <a:endParaRPr lang="en-US" sz="17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Số</a:t>
                      </a:r>
                      <a:r>
                        <a:rPr lang="en-US" sz="1700" baseline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 lượng trả lời</a:t>
                      </a:r>
                      <a:endParaRPr lang="en-US" sz="17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Tỷ</a:t>
                      </a:r>
                      <a:r>
                        <a:rPr lang="en-US" sz="1700" baseline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 lệ</a:t>
                      </a:r>
                      <a:r>
                        <a:rPr lang="en-US" sz="170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7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(%)</a:t>
                      </a:r>
                      <a:endParaRPr lang="en-US" sz="17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871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Hình</a:t>
                      </a:r>
                      <a:r>
                        <a:rPr lang="en-US" sz="1600" baseline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 thức đăng kí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Bán</a:t>
                      </a:r>
                      <a:r>
                        <a:rPr lang="en-US" sz="1600" baseline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 thời gian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Toàn</a:t>
                      </a:r>
                      <a:r>
                        <a:rPr lang="en-US" sz="1600" baseline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 thời gian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24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74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24.5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75.5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871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Tiếp</a:t>
                      </a:r>
                      <a:r>
                        <a:rPr lang="en-US" sz="1600" baseline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 cận máy </a:t>
                      </a:r>
                      <a:r>
                        <a:rPr lang="en-US" sz="1600" baseline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tính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Có</a:t>
                      </a:r>
                      <a:r>
                        <a:rPr lang="en-US" sz="1600" baseline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Không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98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99.0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1.0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871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Dùng</a:t>
                      </a:r>
                      <a:r>
                        <a:rPr lang="en-US" sz="1600" baseline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 internet ở nhà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Có</a:t>
                      </a:r>
                      <a:r>
                        <a:rPr lang="en-US" sz="1600" baseline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en-US" sz="160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Không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94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5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94.9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5.1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1935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Loại</a:t>
                      </a:r>
                      <a:r>
                        <a:rPr lang="en-US" sz="1600" baseline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 kết nối internet tại nhà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Dial up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Băng</a:t>
                      </a:r>
                      <a:r>
                        <a:rPr lang="en-US" sz="1600" baseline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 thông rộng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ISDN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Khác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53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17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14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13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54.7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17.5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14.4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13.4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1031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/>
                        <a:t>HÌnh</a:t>
                      </a:r>
                      <a:r>
                        <a:rPr lang="en-US" sz="1600" baseline="0" smtClean="0"/>
                        <a:t> thức học tập mong muốn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Viết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Tài</a:t>
                      </a:r>
                      <a:r>
                        <a:rPr lang="en-US" sz="1600" baseline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 liệu trực tuyến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CD-ROM, DVD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Truyền</a:t>
                      </a:r>
                      <a:r>
                        <a:rPr lang="en-US" sz="1600" baseline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 thống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Giản</a:t>
                      </a:r>
                      <a:r>
                        <a:rPr lang="en-US" sz="1600" baseline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g dạy trực tuyến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Giáo</a:t>
                      </a:r>
                      <a:r>
                        <a:rPr lang="en-US" sz="1600" baseline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 viên trực tuyến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79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83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66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75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13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54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79.0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83.0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66.0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75.0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13.0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54.0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763000" cy="1858962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Điểm số trung bình về sự sẵn sàng của những nhà hoạch định chính sách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2343150"/>
          <a:ext cx="8686800" cy="42100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85160"/>
                <a:gridCol w="2606040"/>
                <a:gridCol w="2895600"/>
              </a:tblGrid>
              <a:tr h="5721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smtClean="0">
                          <a:latin typeface="Times New Roman"/>
                          <a:ea typeface="Calibri"/>
                          <a:cs typeface="Arial"/>
                        </a:rPr>
                        <a:t>Lĩnh</a:t>
                      </a:r>
                      <a:r>
                        <a:rPr lang="en-US" sz="2400" b="1" baseline="0" smtClean="0">
                          <a:latin typeface="Times New Roman"/>
                          <a:ea typeface="Calibri"/>
                          <a:cs typeface="Arial"/>
                        </a:rPr>
                        <a:t> vực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smtClean="0">
                          <a:latin typeface="Times New Roman"/>
                          <a:ea typeface="Calibri"/>
                          <a:cs typeface="Arial"/>
                        </a:rPr>
                        <a:t>Giá</a:t>
                      </a:r>
                      <a:r>
                        <a:rPr lang="en-US" sz="2400" b="1" baseline="0" smtClean="0">
                          <a:latin typeface="Times New Roman"/>
                          <a:ea typeface="Calibri"/>
                          <a:cs typeface="Arial"/>
                        </a:rPr>
                        <a:t> trị trung bình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smtClean="0">
                          <a:latin typeface="Times New Roman"/>
                          <a:ea typeface="Calibri"/>
                          <a:cs typeface="Arial"/>
                        </a:rPr>
                        <a:t>Độ</a:t>
                      </a:r>
                      <a:r>
                        <a:rPr lang="en-US" sz="2400" b="1" baseline="0" smtClean="0">
                          <a:latin typeface="Times New Roman"/>
                          <a:ea typeface="Calibri"/>
                          <a:cs typeface="Arial"/>
                        </a:rPr>
                        <a:t> lệch chuẩn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21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latin typeface="Times New Roman"/>
                          <a:ea typeface="Calibri"/>
                          <a:cs typeface="Arial"/>
                        </a:rPr>
                        <a:t>Quản lý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5.92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2.02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21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Nhân</a:t>
                      </a:r>
                      <a:r>
                        <a:rPr lang="en-US" sz="2400" baseline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viên</a:t>
                      </a:r>
                      <a:endParaRPr lang="en-US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Arial"/>
                        </a:rPr>
                        <a:t>5.38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1.76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21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latin typeface="Times New Roman"/>
                          <a:ea typeface="Calibri"/>
                          <a:cs typeface="Arial"/>
                        </a:rPr>
                        <a:t>Kĩ</a:t>
                      </a:r>
                      <a:r>
                        <a:rPr lang="en-US" sz="2400" baseline="0" smtClean="0">
                          <a:latin typeface="Times New Roman"/>
                          <a:ea typeface="Calibri"/>
                          <a:cs typeface="Arial"/>
                        </a:rPr>
                        <a:t> thuật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Arial"/>
                        </a:rPr>
                        <a:t>6.67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1.56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773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latin typeface="Times New Roman"/>
                          <a:ea typeface="Calibri"/>
                          <a:cs typeface="Arial"/>
                        </a:rPr>
                        <a:t>Môi</a:t>
                      </a:r>
                      <a:r>
                        <a:rPr lang="en-US" sz="2400" baseline="0" smtClean="0">
                          <a:latin typeface="Times New Roman"/>
                          <a:ea typeface="Calibri"/>
                          <a:cs typeface="Arial"/>
                        </a:rPr>
                        <a:t> trường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5.50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1.93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21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latin typeface="Times New Roman"/>
                          <a:ea typeface="Calibri"/>
                          <a:cs typeface="Arial"/>
                        </a:rPr>
                        <a:t>Văn</a:t>
                      </a:r>
                      <a:r>
                        <a:rPr lang="en-US" sz="2400" baseline="0" smtClean="0">
                          <a:latin typeface="Times New Roman"/>
                          <a:ea typeface="Calibri"/>
                          <a:cs typeface="Arial"/>
                        </a:rPr>
                        <a:t> hóa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Arial"/>
                        </a:rPr>
                        <a:t>6.00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1.91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21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latin typeface="Times New Roman"/>
                          <a:ea typeface="Calibri"/>
                          <a:cs typeface="Arial"/>
                        </a:rPr>
                        <a:t>Tài</a:t>
                      </a:r>
                      <a:r>
                        <a:rPr lang="en-US" sz="2400" baseline="0" smtClean="0">
                          <a:latin typeface="Times New Roman"/>
                          <a:ea typeface="Calibri"/>
                          <a:cs typeface="Arial"/>
                        </a:rPr>
                        <a:t> chính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Arial"/>
                        </a:rPr>
                        <a:t>5.83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1.34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Mức độ </a:t>
            </a:r>
            <a:r>
              <a:rPr lang="en-US" b="1" smtClean="0"/>
              <a:t>việc</a:t>
            </a:r>
            <a:r>
              <a:rPr lang="en-US" b="1" smtClean="0"/>
              <a:t> </a:t>
            </a:r>
            <a:r>
              <a:rPr lang="en-US" b="1" smtClean="0"/>
              <a:t>sẵn sàng của những nhà hoạch định chính sách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381000" y="1447800"/>
          <a:ext cx="8534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sz="3200" b="1" smtClean="0"/>
              <a:t>Điểm số trung bình về </a:t>
            </a:r>
            <a:r>
              <a:rPr lang="en-US" sz="3200" b="1" smtClean="0"/>
              <a:t>việc</a:t>
            </a:r>
            <a:r>
              <a:rPr lang="en-US" sz="3200" b="1" smtClean="0"/>
              <a:t> </a:t>
            </a:r>
            <a:r>
              <a:rPr lang="en-US" sz="3200" b="1" smtClean="0"/>
              <a:t>sẵn sàng của những người thực hiện/giảng viên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2000520"/>
          <a:ext cx="8534400" cy="455267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44800"/>
                <a:gridCol w="2844800"/>
                <a:gridCol w="2844800"/>
              </a:tblGrid>
              <a:tr h="485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smtClean="0">
                          <a:latin typeface="Times New Roman"/>
                          <a:ea typeface="Calibri"/>
                          <a:cs typeface="Arial"/>
                        </a:rPr>
                        <a:t>Lĩnh</a:t>
                      </a:r>
                      <a:r>
                        <a:rPr lang="en-US" sz="2400" b="1" baseline="0" smtClean="0">
                          <a:latin typeface="Times New Roman"/>
                          <a:ea typeface="Calibri"/>
                          <a:cs typeface="Arial"/>
                        </a:rPr>
                        <a:t> vực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smtClean="0">
                          <a:latin typeface="Times New Roman"/>
                          <a:ea typeface="Calibri"/>
                          <a:cs typeface="Arial"/>
                        </a:rPr>
                        <a:t>Giá</a:t>
                      </a:r>
                      <a:r>
                        <a:rPr lang="en-US" sz="2400" b="1" baseline="0" smtClean="0">
                          <a:latin typeface="Times New Roman"/>
                          <a:ea typeface="Calibri"/>
                          <a:cs typeface="Arial"/>
                        </a:rPr>
                        <a:t> trị trung bình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smtClean="0">
                          <a:latin typeface="Times New Roman"/>
                          <a:ea typeface="Calibri"/>
                          <a:cs typeface="Arial"/>
                        </a:rPr>
                        <a:t>Độ</a:t>
                      </a:r>
                      <a:r>
                        <a:rPr lang="en-US" sz="2400" b="1" baseline="0" smtClean="0">
                          <a:latin typeface="Times New Roman"/>
                          <a:ea typeface="Calibri"/>
                          <a:cs typeface="Arial"/>
                        </a:rPr>
                        <a:t> lệch chuẩn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851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latin typeface="Times New Roman"/>
                          <a:ea typeface="Calibri"/>
                          <a:cs typeface="Arial"/>
                        </a:rPr>
                        <a:t>Người</a:t>
                      </a:r>
                      <a:r>
                        <a:rPr lang="en-US" sz="2000" baseline="0" smtClean="0">
                          <a:latin typeface="Times New Roman"/>
                          <a:ea typeface="Calibri"/>
                          <a:cs typeface="Arial"/>
                        </a:rPr>
                        <a:t> học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6.02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2.19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851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latin typeface="Times New Roman"/>
                          <a:ea typeface="Calibri"/>
                          <a:cs typeface="Arial"/>
                        </a:rPr>
                        <a:t>Quản</a:t>
                      </a:r>
                      <a:r>
                        <a:rPr lang="en-US" sz="2000" baseline="0" smtClean="0">
                          <a:latin typeface="Times New Roman"/>
                          <a:ea typeface="Calibri"/>
                          <a:cs typeface="Arial"/>
                        </a:rPr>
                        <a:t> lý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4.89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1.79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851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latin typeface="Times New Roman"/>
                          <a:ea typeface="Calibri"/>
                          <a:cs typeface="Arial"/>
                        </a:rPr>
                        <a:t>Nhân</a:t>
                      </a:r>
                      <a:r>
                        <a:rPr lang="en-US" sz="2000" baseline="0" smtClean="0">
                          <a:latin typeface="Times New Roman"/>
                          <a:ea typeface="Calibri"/>
                          <a:cs typeface="Arial"/>
                        </a:rPr>
                        <a:t> viên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4.60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1.88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71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latin typeface="Times New Roman"/>
                          <a:ea typeface="Calibri"/>
                          <a:cs typeface="Arial"/>
                        </a:rPr>
                        <a:t>Nội</a:t>
                      </a:r>
                      <a:r>
                        <a:rPr lang="en-US" sz="2000" baseline="0" smtClean="0">
                          <a:latin typeface="Times New Roman"/>
                          <a:ea typeface="Calibri"/>
                          <a:cs typeface="Arial"/>
                        </a:rPr>
                        <a:t> dung/Môn học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5.33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2.20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851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latin typeface="Times New Roman"/>
                          <a:ea typeface="Calibri"/>
                          <a:cs typeface="Arial"/>
                        </a:rPr>
                        <a:t>Kĩ</a:t>
                      </a:r>
                      <a:r>
                        <a:rPr lang="en-US" sz="2000" baseline="0" smtClean="0">
                          <a:latin typeface="Times New Roman"/>
                          <a:ea typeface="Calibri"/>
                          <a:cs typeface="Arial"/>
                        </a:rPr>
                        <a:t> thuật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4.84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Arial"/>
                        </a:rPr>
                        <a:t>1.96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851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latin typeface="Times New Roman"/>
                          <a:ea typeface="Calibri"/>
                          <a:cs typeface="Arial"/>
                        </a:rPr>
                        <a:t>Môi</a:t>
                      </a:r>
                      <a:r>
                        <a:rPr lang="en-US" sz="2000" baseline="0" smtClean="0">
                          <a:latin typeface="Times New Roman"/>
                          <a:ea typeface="Calibri"/>
                          <a:cs typeface="Arial"/>
                        </a:rPr>
                        <a:t> trường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4.74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1.72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851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latin typeface="Times New Roman"/>
                          <a:ea typeface="Calibri"/>
                          <a:cs typeface="Arial"/>
                        </a:rPr>
                        <a:t>Văn</a:t>
                      </a:r>
                      <a:r>
                        <a:rPr lang="en-US" sz="2000" baseline="0" smtClean="0">
                          <a:latin typeface="Times New Roman"/>
                          <a:ea typeface="Calibri"/>
                          <a:cs typeface="Arial"/>
                        </a:rPr>
                        <a:t> hóa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5.69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2.21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851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latin typeface="Times New Roman"/>
                          <a:ea typeface="Calibri"/>
                          <a:cs typeface="Arial"/>
                        </a:rPr>
                        <a:t>Tài</a:t>
                      </a:r>
                      <a:r>
                        <a:rPr lang="en-US" sz="2000" baseline="0" smtClean="0">
                          <a:latin typeface="Times New Roman"/>
                          <a:ea typeface="Calibri"/>
                          <a:cs typeface="Arial"/>
                        </a:rPr>
                        <a:t> chính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6.27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Arial"/>
                        </a:rPr>
                        <a:t>2.69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Mức độ </a:t>
            </a:r>
            <a:r>
              <a:rPr lang="en-US" b="1" smtClean="0"/>
              <a:t>sẵn sàng của giảng viên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0" y="1447800"/>
          <a:ext cx="9144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Điểm số trung bình về </a:t>
            </a:r>
            <a:r>
              <a:rPr lang="en-US" b="1" smtClean="0"/>
              <a:t>việc</a:t>
            </a:r>
            <a:r>
              <a:rPr lang="en-US" b="1" smtClean="0"/>
              <a:t> </a:t>
            </a:r>
            <a:r>
              <a:rPr lang="en-US" b="1" smtClean="0"/>
              <a:t>sẵn sàng của sinh viên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304800" y="2251329"/>
          <a:ext cx="8534400" cy="26456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44800"/>
                <a:gridCol w="2844800"/>
                <a:gridCol w="28448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smtClean="0">
                          <a:latin typeface="Times New Roman"/>
                          <a:ea typeface="Calibri"/>
                          <a:cs typeface="Arial"/>
                        </a:rPr>
                        <a:t>Lĩnh</a:t>
                      </a:r>
                      <a:r>
                        <a:rPr lang="en-US" sz="2400" b="1" baseline="0" smtClean="0">
                          <a:latin typeface="Times New Roman"/>
                          <a:ea typeface="Calibri"/>
                          <a:cs typeface="Arial"/>
                        </a:rPr>
                        <a:t> vực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smtClean="0">
                          <a:latin typeface="Times New Roman"/>
                          <a:ea typeface="Calibri"/>
                          <a:cs typeface="Arial"/>
                        </a:rPr>
                        <a:t>Giá</a:t>
                      </a:r>
                      <a:r>
                        <a:rPr lang="en-US" sz="2400" b="1" baseline="0" smtClean="0">
                          <a:latin typeface="Times New Roman"/>
                          <a:ea typeface="Calibri"/>
                          <a:cs typeface="Arial"/>
                        </a:rPr>
                        <a:t> trị trung bình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smtClean="0">
                          <a:latin typeface="Times New Roman"/>
                          <a:ea typeface="Calibri"/>
                          <a:cs typeface="Arial"/>
                        </a:rPr>
                        <a:t>Độ</a:t>
                      </a:r>
                      <a:r>
                        <a:rPr lang="en-US" sz="2400" b="1" baseline="0" smtClean="0">
                          <a:latin typeface="Times New Roman"/>
                          <a:ea typeface="Calibri"/>
                          <a:cs typeface="Arial"/>
                        </a:rPr>
                        <a:t> lệch chuẩn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/>
                        <a:t>Người</a:t>
                      </a:r>
                      <a:r>
                        <a:rPr lang="en-US" sz="2000" baseline="0" smtClean="0"/>
                        <a:t> học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6.73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2.00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/>
                        <a:t>Nội</a:t>
                      </a:r>
                      <a:r>
                        <a:rPr lang="en-US" sz="2000" baseline="0" smtClean="0"/>
                        <a:t> dung/Môn học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5.95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2.21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/>
                        <a:t>Kĩ</a:t>
                      </a:r>
                      <a:r>
                        <a:rPr lang="en-US" sz="2000" baseline="0" smtClean="0"/>
                        <a:t> thuật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5.29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2.31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latin typeface="+mn-lt"/>
                          <a:ea typeface="+mn-ea"/>
                          <a:cs typeface="+mn-cs"/>
                        </a:rPr>
                        <a:t>Chính</a:t>
                      </a:r>
                      <a:r>
                        <a:rPr lang="en-US" sz="2000" baseline="0" smtClean="0">
                          <a:latin typeface="+mn-lt"/>
                          <a:ea typeface="+mn-ea"/>
                          <a:cs typeface="+mn-cs"/>
                        </a:rPr>
                        <a:t> quyền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5.19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1.94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/>
                        <a:t>Văn</a:t>
                      </a:r>
                      <a:r>
                        <a:rPr lang="en-US" sz="2000" baseline="0" smtClean="0"/>
                        <a:t> hóa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5.73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2.09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/>
                        <a:t>Tài</a:t>
                      </a:r>
                      <a:r>
                        <a:rPr lang="en-US" sz="2000" baseline="0" smtClean="0"/>
                        <a:t> chính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7.46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2.74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Mức độ </a:t>
            </a:r>
            <a:r>
              <a:rPr lang="en-US" b="1" smtClean="0"/>
              <a:t>sẵn sàng của sinh viên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447800"/>
          <a:ext cx="9144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52800" y="5791200"/>
            <a:ext cx="6096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smtClean="0"/>
              <a:t>Thấp</a:t>
            </a:r>
            <a:endParaRPr lang="en-US" sz="1400"/>
          </a:p>
        </p:txBody>
      </p:sp>
      <p:sp>
        <p:nvSpPr>
          <p:cNvPr id="6" name="TextBox 5"/>
          <p:cNvSpPr txBox="1"/>
          <p:nvPr/>
        </p:nvSpPr>
        <p:spPr>
          <a:xfrm>
            <a:off x="4191000" y="5829301"/>
            <a:ext cx="10668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smtClean="0"/>
              <a:t>Trung bình</a:t>
            </a:r>
            <a:endParaRPr lang="en-US" sz="1200"/>
          </a:p>
        </p:txBody>
      </p:sp>
      <p:sp>
        <p:nvSpPr>
          <p:cNvPr id="7" name="TextBox 6"/>
          <p:cNvSpPr txBox="1"/>
          <p:nvPr/>
        </p:nvSpPr>
        <p:spPr>
          <a:xfrm>
            <a:off x="5562600" y="5844401"/>
            <a:ext cx="10668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smtClean="0"/>
              <a:t>Cao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sz="3600" b="1" smtClean="0"/>
              <a:t>Điểm số trung bình của những nhà hoạch định chính sách, người thực hiện (giảng viên), người tiếp nhận (sinh viên</a:t>
            </a:r>
            <a:r>
              <a:rPr lang="en-US" b="1" smtClean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2362200"/>
          <a:ext cx="8686800" cy="3667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Lĩnh</a:t>
                      </a:r>
                      <a:r>
                        <a:rPr lang="en-US" sz="2000" b="1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vực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hoạch định chính sách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người thực hiện 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người tiếp nhận 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Người</a:t>
                      </a:r>
                      <a:r>
                        <a:rPr lang="en-US" sz="2000" b="1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học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6.02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6.73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Quản</a:t>
                      </a:r>
                      <a:r>
                        <a:rPr lang="en-US" sz="2000" b="1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lý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5.92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4.89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Nhân</a:t>
                      </a:r>
                      <a:r>
                        <a:rPr lang="en-US" sz="2000" b="1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viên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5.38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4.60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Nội</a:t>
                      </a:r>
                      <a:r>
                        <a:rPr lang="en-US" sz="2000" b="1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dung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5.33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5.95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Kĩ</a:t>
                      </a:r>
                      <a:r>
                        <a:rPr lang="en-US" sz="2000" b="1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thuật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6.67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4.84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5.29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Môi</a:t>
                      </a:r>
                      <a:r>
                        <a:rPr lang="en-US" sz="1800" b="1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trường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5.50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4.74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5.19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Văn</a:t>
                      </a:r>
                      <a:r>
                        <a:rPr lang="en-US" sz="2000" b="1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hóa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6.00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5.69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5.73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Tài</a:t>
                      </a:r>
                      <a:r>
                        <a:rPr lang="en-US" sz="2000" b="1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chính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5.83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6.27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7.46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192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smtClean="0"/>
              <a:t> Mức độ </a:t>
            </a:r>
            <a:r>
              <a:rPr lang="en-US" sz="3100" b="1" smtClean="0"/>
              <a:t>đ</a:t>
            </a:r>
            <a:r>
              <a:rPr lang="en-US" sz="3100" b="1" smtClean="0"/>
              <a:t>iểm </a:t>
            </a:r>
            <a:r>
              <a:rPr lang="en-US" sz="3100" b="1" smtClean="0"/>
              <a:t>số trung bình của những nhà hoạch định chính sách, người thực hiện (giảng viên), người tiếp nhận (sinh viên)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1447800"/>
          <a:ext cx="8610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Đề xuất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smtClean="0"/>
              <a:t>Phát </a:t>
            </a:r>
            <a:r>
              <a:rPr lang="en-US" sz="3600" smtClean="0"/>
              <a:t>triển nguồn nhân lực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r>
              <a:rPr lang="en-US" sz="3600" smtClean="0"/>
              <a:t>Nghiên cứu và phát triển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smtClean="0"/>
              <a:t>Cơ sở hạ tầng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smtClean="0"/>
              <a:t>Sáng kiến chính sách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Nội dung trình bày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Tx/>
              <a:buSzTx/>
              <a:buFont typeface="Wingdings" pitchFamily="2" charset="2"/>
              <a:buChar char="§"/>
              <a:defRPr/>
            </a:pPr>
            <a:r>
              <a:rPr lang="en-US" sz="36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3600" smtClean="0">
                <a:latin typeface="Arial" pitchFamily="34" charset="0"/>
                <a:cs typeface="Arial" pitchFamily="34" charset="0"/>
              </a:rPr>
              <a:t>Giới thiệu</a:t>
            </a:r>
            <a:endParaRPr lang="en-US" sz="360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Font typeface="Wingdings" pitchFamily="2" charset="2"/>
              <a:buChar char="§"/>
              <a:defRPr/>
            </a:pPr>
            <a:r>
              <a:rPr lang="en-US" sz="36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smtClean="0">
                <a:latin typeface="Arial" pitchFamily="34" charset="0"/>
                <a:cs typeface="Arial" pitchFamily="34" charset="0"/>
              </a:rPr>
              <a:t>C</a:t>
            </a:r>
            <a:r>
              <a:rPr lang="vi-VN" sz="3600" smtClean="0">
                <a:latin typeface="Arial" pitchFamily="34" charset="0"/>
                <a:cs typeface="Arial" pitchFamily="34" charset="0"/>
              </a:rPr>
              <a:t>âu </a:t>
            </a:r>
            <a:r>
              <a:rPr lang="vi-VN" sz="3600" smtClean="0">
                <a:latin typeface="Arial" pitchFamily="34" charset="0"/>
                <a:cs typeface="Arial" pitchFamily="34" charset="0"/>
              </a:rPr>
              <a:t>hỏi nghiên cứu</a:t>
            </a:r>
            <a:endParaRPr lang="en-US" sz="360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Font typeface="Wingdings" pitchFamily="2" charset="2"/>
              <a:buChar char="§"/>
              <a:defRPr/>
            </a:pPr>
            <a:r>
              <a:rPr lang="en-US" sz="36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3600" smtClean="0">
                <a:latin typeface="Arial" pitchFamily="34" charset="0"/>
                <a:cs typeface="Arial" pitchFamily="34" charset="0"/>
              </a:rPr>
              <a:t>Phương pháp</a:t>
            </a:r>
            <a:endParaRPr lang="en-US" sz="360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Font typeface="Wingdings" pitchFamily="2" charset="2"/>
              <a:buChar char="§"/>
              <a:defRPr/>
            </a:pPr>
            <a:r>
              <a:rPr lang="en-US" sz="3600" smtClean="0">
                <a:latin typeface="Arial" pitchFamily="34" charset="0"/>
                <a:cs typeface="Arial" pitchFamily="34" charset="0"/>
              </a:rPr>
              <a:t> Thống kê tham gia</a:t>
            </a:r>
          </a:p>
          <a:p>
            <a:pPr marL="0" indent="0">
              <a:spcBef>
                <a:spcPts val="0"/>
              </a:spcBef>
              <a:buClrTx/>
              <a:buSzTx/>
              <a:buFont typeface="Wingdings" pitchFamily="2" charset="2"/>
              <a:buChar char="§"/>
              <a:defRPr/>
            </a:pPr>
            <a:r>
              <a:rPr lang="en-US" sz="3600" smtClean="0">
                <a:latin typeface="Arial" pitchFamily="34" charset="0"/>
                <a:cs typeface="Arial" pitchFamily="34" charset="0"/>
              </a:rPr>
              <a:t> Sự </a:t>
            </a:r>
            <a:r>
              <a:rPr lang="vi-VN" sz="3600" smtClean="0">
                <a:latin typeface="Arial" pitchFamily="34" charset="0"/>
                <a:cs typeface="Arial" pitchFamily="34" charset="0"/>
              </a:rPr>
              <a:t>sẵn sàng</a:t>
            </a:r>
            <a:r>
              <a:rPr lang="en-US" sz="3600" smtClean="0">
                <a:latin typeface="Arial" pitchFamily="34" charset="0"/>
                <a:cs typeface="Arial" pitchFamily="34" charset="0"/>
              </a:rPr>
              <a:t> chung</a:t>
            </a:r>
          </a:p>
          <a:p>
            <a:pPr marL="0" indent="0">
              <a:spcBef>
                <a:spcPts val="0"/>
              </a:spcBef>
              <a:buClrTx/>
              <a:buSzTx/>
              <a:buFont typeface="Wingdings" pitchFamily="2" charset="2"/>
              <a:buChar char="§"/>
              <a:defRPr/>
            </a:pPr>
            <a:r>
              <a:rPr lang="en-US" sz="3600" smtClean="0">
                <a:latin typeface="Arial" pitchFamily="34" charset="0"/>
                <a:cs typeface="Arial" pitchFamily="34" charset="0"/>
              </a:rPr>
              <a:t> Đề xuất</a:t>
            </a:r>
            <a:endParaRPr lang="vi-VN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ank-you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533400"/>
            <a:ext cx="84582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Giới thiệu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smtClean="0">
                <a:latin typeface="Arial" pitchFamily="34" charset="0"/>
                <a:cs typeface="Arial" pitchFamily="34" charset="0"/>
              </a:rPr>
              <a:t>Việc sử dụng internet vẫn rất hạn chế tại Việt Nam.</a:t>
            </a:r>
            <a:endParaRPr lang="en-US" sz="280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smtClean="0">
                <a:latin typeface="Arial" pitchFamily="34" charset="0"/>
                <a:cs typeface="Arial" pitchFamily="34" charset="0"/>
              </a:rPr>
              <a:t>3-4% trong tổng số 120.000 tài khoản internet tại Việt Nam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dành cho giáo dục</a:t>
            </a:r>
            <a:r>
              <a:rPr lang="vi-VN" sz="2800" smtClean="0">
                <a:latin typeface="Arial" pitchFamily="34" charset="0"/>
                <a:cs typeface="Arial" pitchFamily="34" charset="0"/>
              </a:rPr>
              <a:t>.</a:t>
            </a:r>
            <a:endParaRPr lang="en-US" sz="280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smtClean="0">
                <a:latin typeface="Arial" pitchFamily="34" charset="0"/>
                <a:cs typeface="Arial" pitchFamily="34" charset="0"/>
              </a:rPr>
              <a:t>Trong báo cáo xếp hạng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về việc chuẩn bị các thiết bi cho việc học </a:t>
            </a:r>
            <a:r>
              <a:rPr lang="vi-VN" sz="2800" smtClean="0">
                <a:latin typeface="Arial" pitchFamily="34" charset="0"/>
                <a:cs typeface="Arial" pitchFamily="34" charset="0"/>
              </a:rPr>
              <a:t>năm </a:t>
            </a:r>
            <a:r>
              <a:rPr lang="vi-VN" sz="2800" smtClean="0">
                <a:latin typeface="Arial" pitchFamily="34" charset="0"/>
                <a:cs typeface="Arial" pitchFamily="34" charset="0"/>
              </a:rPr>
              <a:t>2008, </a:t>
            </a:r>
            <a:r>
              <a:rPr lang="vi-VN" sz="2800" smtClean="0">
                <a:latin typeface="Arial" pitchFamily="34" charset="0"/>
                <a:cs typeface="Arial" pitchFamily="34" charset="0"/>
              </a:rPr>
              <a:t>Việt Nam được xếp hạng 65 trong số 70 quốc gia sẵn sàng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học qua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mạng</a:t>
            </a:r>
            <a:r>
              <a:rPr lang="vi-VN" sz="2800" smtClean="0">
                <a:latin typeface="Arial" pitchFamily="34" charset="0"/>
                <a:cs typeface="Arial" pitchFamily="34" charset="0"/>
              </a:rPr>
              <a:t>.</a:t>
            </a:r>
            <a:endParaRPr lang="en-US" sz="280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smtClean="0">
                <a:latin typeface="Arial" pitchFamily="34" charset="0"/>
                <a:cs typeface="Arial" pitchFamily="34" charset="0"/>
              </a:rPr>
              <a:t>Một trong những thách thức lớn nhất là làm thế nào để chuẩn bị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cho các nhà </a:t>
            </a:r>
            <a:r>
              <a:rPr lang="vi-VN" sz="2800" smtClean="0">
                <a:latin typeface="Arial" pitchFamily="34" charset="0"/>
                <a:cs typeface="Arial" pitchFamily="34" charset="0"/>
              </a:rPr>
              <a:t>giáo dục Việt Nam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tham gia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vào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giáo dục</a:t>
            </a:r>
            <a:r>
              <a:rPr lang="vi-VN" sz="2800" smtClean="0">
                <a:latin typeface="Arial" pitchFamily="34" charset="0"/>
                <a:cs typeface="Arial" pitchFamily="34" charset="0"/>
              </a:rPr>
              <a:t> điện tử.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Câu hỏi nghiên cứu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smtClean="0">
                <a:latin typeface="Arial" pitchFamily="34" charset="0"/>
                <a:cs typeface="Arial" pitchFamily="34" charset="0"/>
              </a:rPr>
              <a:t>C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ác nhà hoạch định chính sách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tạo điều kiện 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hoặc đã sẵn sàng để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thực hiện các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 chương trình E-learning trong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đơn vị mình đến mức độ nào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?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 Những người thực hiện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 (trợ giảng, giảng viên và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đào tạo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 viê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n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) sẵn sàng cung cấp các chương trình E-learning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ở mức độ nào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?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 Những người tiếp thu kiến thức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 (sinh viên, học viên và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người được đào tạo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đã 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sẵn sàng cho E-Learning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ở mức độ nào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?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Đối tượng tham gia</a:t>
            </a:r>
          </a:p>
          <a:p>
            <a:pPr>
              <a:buFont typeface="Wingdings" pitchFamily="2" charset="2"/>
              <a:buChar char="§"/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Các nhà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hoạch định chính sách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 /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nhà 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quản trị 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 Những người có năng lực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 /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các 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giảng viên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S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inh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viên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Phương pháp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mtClean="0">
                <a:latin typeface="Arial" pitchFamily="34" charset="0"/>
                <a:cs typeface="Arial" pitchFamily="34" charset="0"/>
              </a:rPr>
              <a:t>Đơn vị </a:t>
            </a:r>
            <a:r>
              <a:rPr lang="en-US" smtClean="0">
                <a:latin typeface="Arial" pitchFamily="34" charset="0"/>
                <a:cs typeface="Arial" pitchFamily="34" charset="0"/>
              </a:rPr>
              <a:t>tham gia</a:t>
            </a:r>
          </a:p>
          <a:p>
            <a:pPr lvl="1">
              <a:buFont typeface="Wingdings" pitchFamily="2" charset="2"/>
              <a:buChar char="Ø"/>
            </a:pPr>
            <a:r>
              <a:rPr lang="vi-VN" sz="2600" smtClean="0">
                <a:latin typeface="Arial" pitchFamily="34" charset="0"/>
                <a:cs typeface="Arial" pitchFamily="34" charset="0"/>
              </a:rPr>
              <a:t>Đại học Kinh tế</a:t>
            </a:r>
            <a:r>
              <a:rPr lang="en-US" sz="2600" smtClean="0">
                <a:latin typeface="Arial" pitchFamily="34" charset="0"/>
                <a:cs typeface="Arial" pitchFamily="34" charset="0"/>
              </a:rPr>
              <a:t> Đà Nẵng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smtClean="0">
                <a:latin typeface="Arial" pitchFamily="34" charset="0"/>
                <a:cs typeface="Arial" pitchFamily="34" charset="0"/>
              </a:rPr>
              <a:t> Đại học sư phạm Tp </a:t>
            </a:r>
            <a:r>
              <a:rPr lang="vi-VN" sz="2600" smtClean="0">
                <a:latin typeface="Arial" pitchFamily="34" charset="0"/>
                <a:cs typeface="Arial" pitchFamily="34" charset="0"/>
              </a:rPr>
              <a:t>Hồ Chí Minh</a:t>
            </a:r>
            <a:endParaRPr lang="en-US" sz="260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600" smtClean="0">
                <a:latin typeface="Arial" pitchFamily="34" charset="0"/>
                <a:cs typeface="Arial" pitchFamily="34" charset="0"/>
              </a:rPr>
              <a:t> Đại học Khoa học Tự nhiên Tp </a:t>
            </a:r>
            <a:r>
              <a:rPr lang="vi-VN" sz="2600" smtClean="0">
                <a:latin typeface="Arial" pitchFamily="34" charset="0"/>
                <a:cs typeface="Arial" pitchFamily="34" charset="0"/>
              </a:rPr>
              <a:t>Hồ Chí Min</a:t>
            </a:r>
            <a:r>
              <a:rPr lang="en-US" sz="2600" smtClean="0">
                <a:latin typeface="Arial" pitchFamily="34" charset="0"/>
                <a:cs typeface="Arial" pitchFamily="34" charset="0"/>
              </a:rPr>
              <a:t>h</a:t>
            </a:r>
          </a:p>
          <a:p>
            <a:pPr lvl="1">
              <a:buFont typeface="Wingdings" pitchFamily="2" charset="2"/>
              <a:buChar char="Ø"/>
            </a:pPr>
            <a:r>
              <a:rPr lang="vi-VN" sz="2600" smtClean="0">
                <a:latin typeface="Arial" pitchFamily="34" charset="0"/>
                <a:cs typeface="Arial" pitchFamily="34" charset="0"/>
              </a:rPr>
              <a:t>Bộ Giáo dục và Đào tạo (</a:t>
            </a:r>
            <a:r>
              <a:rPr lang="en-US" sz="2600" smtClean="0">
                <a:latin typeface="Arial" pitchFamily="34" charset="0"/>
                <a:cs typeface="Arial" pitchFamily="34" charset="0"/>
              </a:rPr>
              <a:t>MOET</a:t>
            </a:r>
            <a:r>
              <a:rPr lang="vi-VN" sz="2600" smtClean="0">
                <a:latin typeface="Arial" pitchFamily="34" charset="0"/>
                <a:cs typeface="Arial" pitchFamily="34" charset="0"/>
              </a:rPr>
              <a:t>)</a:t>
            </a:r>
            <a:endParaRPr lang="en-US" sz="260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6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600" smtClean="0">
                <a:latin typeface="Arial" pitchFamily="34" charset="0"/>
                <a:cs typeface="Arial" pitchFamily="34" charset="0"/>
              </a:rPr>
              <a:t>SEAMEO REATRAC (</a:t>
            </a:r>
            <a:r>
              <a:rPr lang="en-US" sz="2600" smtClean="0">
                <a:latin typeface="Arial" pitchFamily="34" charset="0"/>
                <a:cs typeface="Arial" pitchFamily="34" charset="0"/>
              </a:rPr>
              <a:t>Tổ chức </a:t>
            </a:r>
            <a:r>
              <a:rPr lang="vi-VN" sz="2600" smtClean="0">
                <a:latin typeface="Arial" pitchFamily="34" charset="0"/>
                <a:cs typeface="Arial" pitchFamily="34" charset="0"/>
              </a:rPr>
              <a:t>Bộ </a:t>
            </a:r>
            <a:r>
              <a:rPr lang="en-US" sz="2600" smtClean="0">
                <a:latin typeface="Arial" pitchFamily="34" charset="0"/>
                <a:cs typeface="Arial" pitchFamily="34" charset="0"/>
              </a:rPr>
              <a:t>trưởng Giáo dục các nước Đông Nam Á</a:t>
            </a:r>
            <a:r>
              <a:rPr lang="vi-VN" sz="2600" smtClean="0">
                <a:latin typeface="Arial" pitchFamily="34" charset="0"/>
                <a:cs typeface="Arial" pitchFamily="34" charset="0"/>
              </a:rPr>
              <a:t>)</a:t>
            </a:r>
            <a:endParaRPr lang="en-US" sz="260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vi-VN" smtClean="0">
                <a:latin typeface="Arial" pitchFamily="34" charset="0"/>
                <a:cs typeface="Arial" pitchFamily="34" charset="0"/>
              </a:rPr>
              <a:t>Phỏng vấn</a:t>
            </a:r>
            <a:endParaRPr lang="en-US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mtClean="0">
                <a:latin typeface="Arial" pitchFamily="34" charset="0"/>
                <a:cs typeface="Arial" pitchFamily="34" charset="0"/>
              </a:rPr>
              <a:t>Bảng câu hỏi</a:t>
            </a:r>
            <a:r>
              <a:rPr lang="en-US" smtClean="0">
                <a:latin typeface="Arial" pitchFamily="34" charset="0"/>
                <a:cs typeface="Arial" pitchFamily="34" charset="0"/>
              </a:rPr>
              <a:t> trực tuyến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600" smtClean="0">
                <a:latin typeface="Arial" pitchFamily="34" charset="0"/>
                <a:cs typeface="Arial" pitchFamily="34" charset="0"/>
              </a:rPr>
              <a:t>Các nhà hoạch định chính sách / các quản trị viên (19)</a:t>
            </a:r>
            <a:endParaRPr lang="en-US" sz="260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600" smtClean="0">
                <a:latin typeface="Arial" pitchFamily="34" charset="0"/>
                <a:cs typeface="Arial" pitchFamily="34" charset="0"/>
              </a:rPr>
              <a:t> Những người thực hiện</a:t>
            </a:r>
            <a:r>
              <a:rPr lang="vi-VN" sz="2600" smtClean="0">
                <a:latin typeface="Arial" pitchFamily="34" charset="0"/>
                <a:cs typeface="Arial" pitchFamily="34" charset="0"/>
              </a:rPr>
              <a:t>  / giảng viên (70)</a:t>
            </a:r>
            <a:endParaRPr lang="en-US" sz="260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600" smtClean="0">
                <a:latin typeface="Arial" pitchFamily="34" charset="0"/>
                <a:cs typeface="Arial" pitchFamily="34" charset="0"/>
              </a:rPr>
              <a:t> Những người tiếp t</a:t>
            </a:r>
            <a:r>
              <a:rPr lang="vi-VN" sz="2600" smtClean="0">
                <a:latin typeface="Arial" pitchFamily="34" charset="0"/>
                <a:cs typeface="Arial" pitchFamily="34" charset="0"/>
              </a:rPr>
              <a:t>hu / sinh </a:t>
            </a:r>
            <a:r>
              <a:rPr lang="en-US" sz="2600" smtClean="0">
                <a:latin typeface="Arial" pitchFamily="34" charset="0"/>
                <a:cs typeface="Arial" pitchFamily="34" charset="0"/>
              </a:rPr>
              <a:t>viên </a:t>
            </a:r>
            <a:r>
              <a:rPr lang="vi-VN" sz="2600" smtClean="0">
                <a:latin typeface="Arial" pitchFamily="34" charset="0"/>
                <a:cs typeface="Arial" pitchFamily="34" charset="0"/>
              </a:rPr>
              <a:t>(100)</a:t>
            </a:r>
            <a:endParaRPr lang="en-US" sz="2600" smtClean="0">
              <a:latin typeface="Arial" pitchFamily="34" charset="0"/>
              <a:cs typeface="Arial" pitchFamily="34" charset="0"/>
            </a:endParaRPr>
          </a:p>
          <a:p>
            <a:pPr lvl="2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Thống kê </a:t>
            </a:r>
            <a:r>
              <a:rPr lang="vi-VN" smtClean="0"/>
              <a:t>nhà hoạch định chính sách</a:t>
            </a: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1" y="970557"/>
          <a:ext cx="8534400" cy="55916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46442"/>
                <a:gridCol w="2245895"/>
                <a:gridCol w="2245895"/>
                <a:gridCol w="2096168"/>
              </a:tblGrid>
              <a:tr h="477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/>
                        <a:t>Hồ</a:t>
                      </a:r>
                      <a:r>
                        <a:rPr lang="en-US" sz="1400" baseline="0" smtClean="0"/>
                        <a:t> sơ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/>
                        <a:t>Mô</a:t>
                      </a:r>
                      <a:r>
                        <a:rPr lang="en-US" sz="1400" baseline="0" smtClean="0"/>
                        <a:t> tả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/>
                        <a:t>Số</a:t>
                      </a:r>
                      <a:r>
                        <a:rPr lang="en-US" sz="1400" baseline="0" smtClean="0"/>
                        <a:t> lượng trả lời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/>
                        <a:t>Tỷ</a:t>
                      </a:r>
                      <a:r>
                        <a:rPr lang="en-US" sz="1400" baseline="0" smtClean="0"/>
                        <a:t> lệ</a:t>
                      </a:r>
                      <a:r>
                        <a:rPr lang="en-US" sz="1400" smtClean="0"/>
                        <a:t> </a:t>
                      </a:r>
                      <a:r>
                        <a:rPr lang="en-US" sz="1400"/>
                        <a:t>(%)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5891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/>
                        <a:t>Chức</a:t>
                      </a:r>
                      <a:r>
                        <a:rPr lang="en-US" sz="1800" baseline="0" smtClean="0"/>
                        <a:t> vụ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/>
                        <a:t>Hiệu</a:t>
                      </a:r>
                      <a:r>
                        <a:rPr lang="en-US" sz="1400" baseline="0" smtClean="0"/>
                        <a:t> trưởng</a:t>
                      </a:r>
                      <a:endParaRPr lang="en-US" sz="120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/>
                        <a:t>Phó</a:t>
                      </a:r>
                      <a:r>
                        <a:rPr lang="en-US" sz="1400" baseline="0" smtClean="0"/>
                        <a:t> hiệu trưởng</a:t>
                      </a:r>
                      <a:endParaRPr lang="en-US" sz="120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/>
                        <a:t>Cán</a:t>
                      </a:r>
                      <a:r>
                        <a:rPr lang="en-US" sz="1400" baseline="0" smtClean="0"/>
                        <a:t> bộ quản lý</a:t>
                      </a:r>
                      <a:endParaRPr lang="en-US" sz="120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/>
                        <a:t>Trưởng</a:t>
                      </a:r>
                      <a:r>
                        <a:rPr lang="en-US" sz="1400" baseline="0" smtClean="0"/>
                        <a:t> khoa</a:t>
                      </a:r>
                      <a:endParaRPr lang="en-US" sz="120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/>
                        <a:t>Trưởng</a:t>
                      </a:r>
                      <a:r>
                        <a:rPr lang="en-US" sz="1400" baseline="0" smtClean="0"/>
                        <a:t> bộ  môn</a:t>
                      </a:r>
                      <a:endParaRPr lang="en-US" sz="120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/>
                        <a:t>Khác</a:t>
                      </a:r>
                      <a:r>
                        <a:rPr lang="en-US" sz="1400" baseline="0" smtClean="0"/>
                        <a:t> 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6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3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7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10.6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5.3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0.0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31.6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15.8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36.8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768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/>
                        <a:t>Tổng</a:t>
                      </a:r>
                      <a:r>
                        <a:rPr lang="en-US" sz="1800" baseline="0" smtClean="0"/>
                        <a:t> số cán bộ đào tạo trong trường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/>
                        <a:t>Trên </a:t>
                      </a:r>
                      <a:r>
                        <a:rPr lang="en-US" sz="1400" dirty="0"/>
                        <a:t>1,000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501 </a:t>
                      </a:r>
                      <a:r>
                        <a:rPr lang="en-US" sz="1400" smtClean="0"/>
                        <a:t>đến </a:t>
                      </a:r>
                      <a:r>
                        <a:rPr lang="en-US" sz="1400" dirty="0"/>
                        <a:t>1,000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101 </a:t>
                      </a:r>
                      <a:r>
                        <a:rPr lang="en-US" sz="1400" smtClean="0"/>
                        <a:t>đến </a:t>
                      </a:r>
                      <a:r>
                        <a:rPr lang="en-US" sz="1400" dirty="0"/>
                        <a:t>500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/>
                        <a:t>Ít</a:t>
                      </a:r>
                      <a:r>
                        <a:rPr lang="en-US" sz="1400" baseline="0" smtClean="0"/>
                        <a:t> hơn </a:t>
                      </a:r>
                      <a:r>
                        <a:rPr lang="en-US" sz="1400" smtClean="0"/>
                        <a:t>100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6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9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31.6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47.4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10.6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10.5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297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/>
                        <a:t>Số</a:t>
                      </a:r>
                      <a:r>
                        <a:rPr lang="en-US" sz="1800" baseline="0" smtClean="0"/>
                        <a:t> sinh viên theo học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/>
                        <a:t>Trên </a:t>
                      </a:r>
                      <a:r>
                        <a:rPr lang="en-US" sz="1400" dirty="0"/>
                        <a:t>25,000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10,001 </a:t>
                      </a:r>
                      <a:r>
                        <a:rPr lang="en-US" sz="1400" smtClean="0"/>
                        <a:t>đến </a:t>
                      </a:r>
                      <a:r>
                        <a:rPr lang="en-US" sz="1400" dirty="0"/>
                        <a:t>25,000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5,001 </a:t>
                      </a:r>
                      <a:r>
                        <a:rPr lang="en-US" sz="1400" smtClean="0"/>
                        <a:t>đến </a:t>
                      </a:r>
                      <a:r>
                        <a:rPr lang="en-US" sz="1400" dirty="0"/>
                        <a:t>10,000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1,001 </a:t>
                      </a:r>
                      <a:r>
                        <a:rPr lang="en-US" sz="1400" smtClean="0"/>
                        <a:t>đến </a:t>
                      </a:r>
                      <a:r>
                        <a:rPr lang="en-US" sz="1400" dirty="0"/>
                        <a:t>5,000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/>
                        <a:t>Ít</a:t>
                      </a:r>
                      <a:r>
                        <a:rPr lang="en-US" sz="1400" baseline="0" smtClean="0"/>
                        <a:t> hơn </a:t>
                      </a:r>
                      <a:r>
                        <a:rPr lang="en-US" sz="1400" smtClean="0"/>
                        <a:t>1,000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8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7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3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42.1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36.8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0.0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15.8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5.3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1512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/>
                        <a:t>Kết</a:t>
                      </a:r>
                      <a:r>
                        <a:rPr lang="en-US" sz="1800" baseline="0" smtClean="0"/>
                        <a:t> nối internet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Dial up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/>
                        <a:t>Băng</a:t>
                      </a:r>
                      <a:r>
                        <a:rPr lang="en-US" sz="1400" baseline="0" smtClean="0"/>
                        <a:t> thông rộng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/>
                        <a:t>Thuê</a:t>
                      </a:r>
                      <a:r>
                        <a:rPr lang="en-US" sz="1400" baseline="0" smtClean="0"/>
                        <a:t> bao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ISDN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7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8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10.5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36.8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42.2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10.5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04800"/>
            <a:ext cx="7772400" cy="1143000"/>
          </a:xfrm>
        </p:spPr>
        <p:txBody>
          <a:bodyPr/>
          <a:lstStyle/>
          <a:p>
            <a:r>
              <a:rPr lang="en-US" smtClean="0"/>
              <a:t>Thống kê người thực hiện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838200"/>
          <a:ext cx="8686800" cy="57021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6400"/>
                <a:gridCol w="2667000"/>
                <a:gridCol w="2171700"/>
                <a:gridCol w="2171700"/>
              </a:tblGrid>
              <a:tr h="3507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Hồ</a:t>
                      </a:r>
                      <a:r>
                        <a:rPr lang="en-US" sz="1400" baseline="0" smtClean="0">
                          <a:latin typeface="Arial" pitchFamily="34" charset="0"/>
                          <a:cs typeface="Arial" pitchFamily="34" charset="0"/>
                        </a:rPr>
                        <a:t> sơ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Mô</a:t>
                      </a:r>
                      <a:r>
                        <a:rPr lang="en-US" sz="1400" baseline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tả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Con số</a:t>
                      </a:r>
                      <a:r>
                        <a:rPr lang="en-US" sz="1400" baseline="0" smtClean="0">
                          <a:latin typeface="Arial" pitchFamily="34" charset="0"/>
                          <a:cs typeface="Arial" pitchFamily="34" charset="0"/>
                        </a:rPr>
                        <a:t> trả lời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Tỷ</a:t>
                      </a:r>
                      <a:r>
                        <a:rPr lang="en-US" sz="1400" baseline="0" smtClean="0">
                          <a:latin typeface="Arial" pitchFamily="34" charset="0"/>
                          <a:cs typeface="Arial" pitchFamily="34" charset="0"/>
                        </a:rPr>
                        <a:t> lệ</a:t>
                      </a:r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967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Giới</a:t>
                      </a:r>
                      <a:r>
                        <a:rPr lang="en-US" sz="1400" baseline="0" smtClean="0">
                          <a:latin typeface="Arial" pitchFamily="34" charset="0"/>
                          <a:cs typeface="Arial" pitchFamily="34" charset="0"/>
                        </a:rPr>
                        <a:t> tính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Nam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Nữ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54.5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45.5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3869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Tuổi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&lt;26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26-30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31-35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36-40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41-45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46-50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51-55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&gt;55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27.2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35.7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12.9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5.7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7.1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2.9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4.3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7709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Chức</a:t>
                      </a:r>
                      <a:r>
                        <a:rPr lang="en-US" sz="1400" baseline="0" smtClean="0">
                          <a:latin typeface="Arial" pitchFamily="34" charset="0"/>
                          <a:cs typeface="Arial" pitchFamily="34" charset="0"/>
                        </a:rPr>
                        <a:t> vụ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GS.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/PGS/Giảng</a:t>
                      </a:r>
                      <a:r>
                        <a:rPr lang="en-US" sz="1400" baseline="0" smtClean="0">
                          <a:latin typeface="Arial" pitchFamily="34" charset="0"/>
                          <a:cs typeface="Arial" pitchFamily="34" charset="0"/>
                        </a:rPr>
                        <a:t> viên chính/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smtClean="0">
                          <a:latin typeface="Arial" pitchFamily="34" charset="0"/>
                          <a:cs typeface="Arial" pitchFamily="34" charset="0"/>
                        </a:rPr>
                        <a:t>Giảng </a:t>
                      </a:r>
                      <a:r>
                        <a:rPr lang="en-US" sz="1400" baseline="0" smtClean="0">
                          <a:latin typeface="Arial" pitchFamily="34" charset="0"/>
                          <a:cs typeface="Arial" pitchFamily="34" charset="0"/>
                        </a:rPr>
                        <a:t>viên/Giáo </a:t>
                      </a:r>
                      <a:r>
                        <a:rPr lang="en-US" sz="1400" baseline="0" smtClean="0">
                          <a:latin typeface="Arial" pitchFamily="34" charset="0"/>
                          <a:cs typeface="Arial" pitchFamily="34" charset="0"/>
                        </a:rPr>
                        <a:t>viên/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smtClean="0">
                          <a:latin typeface="Arial" pitchFamily="34" charset="0"/>
                          <a:cs typeface="Arial" pitchFamily="34" charset="0"/>
                        </a:rPr>
                        <a:t>Cán bộ đào tạo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Khác</a:t>
                      </a:r>
                      <a:r>
                        <a:rPr lang="en-US" sz="1400" baseline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0.0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52.2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41.8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1.5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4.5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967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Tiếp</a:t>
                      </a:r>
                      <a:r>
                        <a:rPr lang="en-US" sz="1400" baseline="0" smtClean="0">
                          <a:latin typeface="Arial" pitchFamily="34" charset="0"/>
                          <a:cs typeface="Arial" pitchFamily="34" charset="0"/>
                        </a:rPr>
                        <a:t> cận 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Có</a:t>
                      </a:r>
                      <a:r>
                        <a:rPr lang="en-US" sz="14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Không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100.0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0.0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304800"/>
            <a:ext cx="8001000" cy="1143000"/>
          </a:xfrm>
        </p:spPr>
        <p:txBody>
          <a:bodyPr>
            <a:normAutofit/>
          </a:bodyPr>
          <a:lstStyle/>
          <a:p>
            <a:r>
              <a:rPr lang="en-US" smtClean="0"/>
              <a:t>Con số người thực hiện (tt)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838200"/>
          <a:ext cx="8686800" cy="581600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85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Hồ</a:t>
                      </a:r>
                      <a:r>
                        <a:rPr lang="en-US" sz="1400" baseline="0" smtClean="0">
                          <a:latin typeface="Arial" pitchFamily="34" charset="0"/>
                          <a:cs typeface="Arial" pitchFamily="34" charset="0"/>
                        </a:rPr>
                        <a:t> sơ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Mô</a:t>
                      </a:r>
                      <a:r>
                        <a:rPr lang="en-US" sz="1400" baseline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tả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Con số</a:t>
                      </a:r>
                      <a:r>
                        <a:rPr lang="en-US" sz="1400" baseline="0" smtClean="0">
                          <a:latin typeface="Arial" pitchFamily="34" charset="0"/>
                          <a:cs typeface="Arial" pitchFamily="34" charset="0"/>
                        </a:rPr>
                        <a:t> trả lời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Tỷ</a:t>
                      </a:r>
                      <a:r>
                        <a:rPr lang="en-US" sz="1400" baseline="0" smtClean="0">
                          <a:latin typeface="Arial" pitchFamily="34" charset="0"/>
                          <a:cs typeface="Arial" pitchFamily="34" charset="0"/>
                        </a:rPr>
                        <a:t> lệ</a:t>
                      </a:r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8357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lang="en-US" sz="1500" baseline="0" smtClean="0">
                          <a:latin typeface="+mn-lt"/>
                          <a:ea typeface="+mn-ea"/>
                          <a:cs typeface="+mn-cs"/>
                        </a:rPr>
                        <a:t> sử dụng internet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/>
                        <a:t>Ở</a:t>
                      </a:r>
                      <a:r>
                        <a:rPr lang="en-US" sz="1500" baseline="0" smtClean="0"/>
                        <a:t> nhà</a:t>
                      </a:r>
                      <a:endParaRPr lang="en-US" sz="15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/>
                        <a:t>Chỗ</a:t>
                      </a:r>
                      <a:r>
                        <a:rPr lang="en-US" sz="1500" baseline="0" smtClean="0"/>
                        <a:t> làm</a:t>
                      </a:r>
                      <a:endParaRPr lang="en-US" sz="15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latin typeface="+mn-lt"/>
                          <a:ea typeface="+mn-ea"/>
                          <a:cs typeface="+mn-cs"/>
                        </a:rPr>
                        <a:t>Khác</a:t>
                      </a:r>
                      <a:r>
                        <a:rPr lang="en-US" sz="1500" baseline="0" smtClean="0"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50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16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0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75.8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24.2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0.0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383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/>
                        <a:t>Nối</a:t>
                      </a:r>
                      <a:r>
                        <a:rPr lang="en-US" sz="1500" baseline="0" smtClean="0"/>
                        <a:t> kết internet tại nhà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/>
                        <a:t>Có</a:t>
                      </a:r>
                      <a:r>
                        <a:rPr lang="en-US" sz="1500" baseline="0" smtClean="0"/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smtClean="0"/>
                        <a:t>Không</a:t>
                      </a:r>
                      <a:endParaRPr lang="en-US" sz="15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66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0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100.0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0.0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117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/>
                        <a:t>Hình</a:t>
                      </a:r>
                      <a:r>
                        <a:rPr lang="en-US" sz="1500" baseline="0" smtClean="0"/>
                        <a:t> </a:t>
                      </a:r>
                      <a:r>
                        <a:rPr lang="en-US" sz="1500" baseline="0" smtClean="0"/>
                        <a:t>thức k</a:t>
                      </a:r>
                      <a:r>
                        <a:rPr lang="en-US" sz="1500" smtClean="0"/>
                        <a:t>ết</a:t>
                      </a:r>
                      <a:r>
                        <a:rPr lang="en-US" sz="1500" baseline="0" smtClean="0"/>
                        <a:t> nối internet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Dial up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/>
                        <a:t>Băng</a:t>
                      </a:r>
                      <a:r>
                        <a:rPr lang="en-US" sz="1500" baseline="0" smtClean="0"/>
                        <a:t> thông rộng</a:t>
                      </a:r>
                      <a:endParaRPr lang="en-US" sz="150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ISDN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latin typeface="+mn-lt"/>
                          <a:ea typeface="+mn-ea"/>
                          <a:cs typeface="+mn-cs"/>
                        </a:rPr>
                        <a:t>Khác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22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10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7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34.4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39.1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15.6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10.9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3403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/>
                        <a:t>Hình</a:t>
                      </a:r>
                      <a:r>
                        <a:rPr lang="en-US" sz="1500" baseline="0" smtClean="0"/>
                        <a:t> </a:t>
                      </a:r>
                      <a:r>
                        <a:rPr lang="en-US" sz="1500" baseline="0" smtClean="0"/>
                        <a:t>thức k</a:t>
                      </a:r>
                      <a:r>
                        <a:rPr lang="en-US" sz="1500" smtClean="0"/>
                        <a:t>ết</a:t>
                      </a:r>
                      <a:r>
                        <a:rPr lang="en-US" sz="1500" baseline="0" smtClean="0"/>
                        <a:t> nối internet tại nơi làm việc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/>
                        <a:t>Dial up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/>
                        <a:t>Băng</a:t>
                      </a:r>
                      <a:r>
                        <a:rPr lang="en-US" sz="1500" baseline="0" smtClean="0"/>
                        <a:t> thông rộng</a:t>
                      </a:r>
                      <a:endParaRPr lang="en-US" sz="150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/>
                        <a:t>ISDN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/>
                        <a:t>Thuê</a:t>
                      </a:r>
                      <a:r>
                        <a:rPr lang="en-US" sz="1500" baseline="0" smtClean="0"/>
                        <a:t> bao</a:t>
                      </a:r>
                      <a:endParaRPr lang="en-US" sz="15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/>
                        <a:t>Khác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16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27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13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4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26.2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44.3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1.6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21.3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6.6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6714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/>
                        <a:t>Hình</a:t>
                      </a:r>
                      <a:r>
                        <a:rPr lang="en-US" sz="1500" baseline="0" smtClean="0"/>
                        <a:t> thức đào tạo mong muốn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/>
                        <a:t>Truyền</a:t>
                      </a:r>
                      <a:r>
                        <a:rPr lang="en-US" sz="1500" baseline="0" smtClean="0"/>
                        <a:t> thống</a:t>
                      </a:r>
                      <a:endParaRPr lang="en-US" sz="150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SMS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Email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/>
                        <a:t>Nói</a:t>
                      </a:r>
                      <a:r>
                        <a:rPr lang="en-US" sz="1500" baseline="0" smtClean="0"/>
                        <a:t> chuyện qua</a:t>
                      </a:r>
                      <a:r>
                        <a:rPr lang="en-US" sz="1500" smtClean="0"/>
                        <a:t> </a:t>
                      </a:r>
                      <a:r>
                        <a:rPr lang="en-US" sz="1500"/>
                        <a:t>internet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/>
                        <a:t>Memo</a:t>
                      </a:r>
                      <a:endParaRPr lang="en-US" sz="150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smtClean="0">
                          <a:latin typeface="Calibri"/>
                          <a:ea typeface="Calibri"/>
                          <a:cs typeface="Arial"/>
                        </a:rPr>
                        <a:t>Thư</a:t>
                      </a:r>
                      <a:r>
                        <a:rPr lang="en-US" sz="1500" baseline="0" smtClean="0">
                          <a:latin typeface="Calibri"/>
                          <a:ea typeface="Calibri"/>
                          <a:cs typeface="Arial"/>
                        </a:rPr>
                        <a:t> thường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13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41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0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19.7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9.1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62.9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9.1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0.0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0.0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04800"/>
            <a:ext cx="7772400" cy="1143000"/>
          </a:xfrm>
        </p:spPr>
        <p:txBody>
          <a:bodyPr/>
          <a:lstStyle/>
          <a:p>
            <a:r>
              <a:rPr lang="en-US" smtClean="0"/>
              <a:t>Thống kê người tiếp nhận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990600"/>
          <a:ext cx="8610600" cy="56616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52650"/>
                <a:gridCol w="2152650"/>
                <a:gridCol w="2152650"/>
                <a:gridCol w="2152650"/>
              </a:tblGrid>
              <a:tr h="6290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70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Người</a:t>
                      </a:r>
                      <a:r>
                        <a:rPr lang="en-US" sz="1700" baseline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 tiếp nhận</a:t>
                      </a:r>
                      <a:endParaRPr lang="en-US" sz="17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Mô</a:t>
                      </a:r>
                      <a:r>
                        <a:rPr lang="en-US" sz="1700" baseline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 tả</a:t>
                      </a:r>
                      <a:endParaRPr lang="en-US" sz="17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Số</a:t>
                      </a:r>
                      <a:r>
                        <a:rPr lang="en-US" sz="1700" baseline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 lượng trả lời</a:t>
                      </a:r>
                      <a:endParaRPr lang="en-US" sz="17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Tỷ</a:t>
                      </a:r>
                      <a:r>
                        <a:rPr lang="en-US" sz="1700" baseline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 lệ</a:t>
                      </a:r>
                      <a:r>
                        <a:rPr lang="en-US" sz="170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7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(%)</a:t>
                      </a:r>
                      <a:endParaRPr lang="en-US" sz="17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436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Giới</a:t>
                      </a:r>
                      <a:r>
                        <a:rPr lang="en-US" sz="1700" baseline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 tính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Nam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Nữ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Tổng</a:t>
                      </a:r>
                      <a:r>
                        <a:rPr lang="en-US" sz="1700" baseline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 số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27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73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100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27.0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73.0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100.0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8872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Tuổi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&lt;18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18-25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26-30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31-35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&gt;35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Tổng</a:t>
                      </a:r>
                      <a:r>
                        <a:rPr lang="en-US" sz="1700" baseline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 số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0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99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0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0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100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99.0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1.0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100.0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2017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Loại</a:t>
                      </a:r>
                      <a:r>
                        <a:rPr lang="en-US" sz="1700" baseline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 hình đào tạo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Chứng</a:t>
                      </a:r>
                      <a:r>
                        <a:rPr lang="en-US" sz="1700" baseline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 chỉ/Văn bằng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Cử</a:t>
                      </a:r>
                      <a:r>
                        <a:rPr lang="en-US" sz="1700" baseline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 nhân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Bằng</a:t>
                      </a:r>
                      <a:r>
                        <a:rPr lang="en-US" sz="1700" baseline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 sau đại học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Khóa</a:t>
                      </a:r>
                      <a:r>
                        <a:rPr lang="en-US" sz="1700" baseline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 học chuyên môn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Khóa</a:t>
                      </a:r>
                      <a:r>
                        <a:rPr lang="en-US" sz="1700" baseline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 học chứng chỉ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Khóa</a:t>
                      </a:r>
                      <a:r>
                        <a:rPr lang="en-US" sz="1700" baseline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 học tại chức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Khác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4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88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0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5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0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4.0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88.0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2.0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5.0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1.0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2080</TotalTime>
  <Words>1374</Words>
  <Application>Microsoft Office PowerPoint</Application>
  <PresentationFormat>On-screen Show (4:3)</PresentationFormat>
  <Paragraphs>514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Equity</vt:lpstr>
      <vt:lpstr>Việc sẵn sàng tham gia học tập qua mạng và nghiên cứu phân tích nhu cầu học tập tại Việt Nam</vt:lpstr>
      <vt:lpstr>Nội dung trình bày</vt:lpstr>
      <vt:lpstr>Giới thiệu</vt:lpstr>
      <vt:lpstr>Câu hỏi nghiên cứu</vt:lpstr>
      <vt:lpstr>Phương pháp</vt:lpstr>
      <vt:lpstr>Thống kê nhà hoạch định chính sách</vt:lpstr>
      <vt:lpstr>Thống kê người thực hiện</vt:lpstr>
      <vt:lpstr>Con số người thực hiện (tt)</vt:lpstr>
      <vt:lpstr>Thống kê người tiếp nhận</vt:lpstr>
      <vt:lpstr>Thống kê người tiếp nhận</vt:lpstr>
      <vt:lpstr>Điểm số trung bình về sự sẵn sàng của những nhà hoạch định chính sách</vt:lpstr>
      <vt:lpstr>Mức độ việc sẵn sàng của những nhà hoạch định chính sách</vt:lpstr>
      <vt:lpstr>Điểm số trung bình về việc sẵn sàng của những người thực hiện/giảng viên</vt:lpstr>
      <vt:lpstr>Mức độ sẵn sàng của giảng viên </vt:lpstr>
      <vt:lpstr>Điểm số trung bình về việc sẵn sàng của sinh viên</vt:lpstr>
      <vt:lpstr>Mức độ sẵn sàng của sinh viên</vt:lpstr>
      <vt:lpstr>Điểm số trung bình của những nhà hoạch định chính sách, người thực hiện (giảng viên), người tiếp nhận (sinh viên)</vt:lpstr>
      <vt:lpstr> Mức độ điểm số trung bình của những nhà hoạch định chính sách, người thực hiện (giảng viên), người tiếp nhận (sinh viên) </vt:lpstr>
      <vt:lpstr>Đề xuất</vt:lpstr>
      <vt:lpstr>Slide 20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lnvyen</cp:lastModifiedBy>
  <cp:revision>59</cp:revision>
  <dcterms:created xsi:type="dcterms:W3CDTF">2012-06-08T04:25:50Z</dcterms:created>
  <dcterms:modified xsi:type="dcterms:W3CDTF">2012-06-27T13:19:03Z</dcterms:modified>
</cp:coreProperties>
</file>